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  <p:sldMasterId id="2147483715" r:id="rId2"/>
  </p:sldMasterIdLst>
  <p:notesMasterIdLst>
    <p:notesMasterId r:id="rId20"/>
  </p:notesMasterIdLst>
  <p:handoutMasterIdLst>
    <p:handoutMasterId r:id="rId21"/>
  </p:handoutMasterIdLst>
  <p:sldIdLst>
    <p:sldId id="257" r:id="rId3"/>
    <p:sldId id="267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2" r:id="rId13"/>
    <p:sldId id="263" r:id="rId14"/>
    <p:sldId id="265" r:id="rId15"/>
    <p:sldId id="271" r:id="rId16"/>
    <p:sldId id="266" r:id="rId17"/>
    <p:sldId id="272" r:id="rId18"/>
    <p:sldId id="273" r:id="rId19"/>
  </p:sldIdLst>
  <p:sldSz cx="9144000" cy="6858000" type="screen4x3"/>
  <p:notesSz cx="9906000" cy="6807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FB841E"/>
    <a:srgbClr val="F0494B"/>
    <a:srgbClr val="58B942"/>
    <a:srgbClr val="66FFFF"/>
    <a:srgbClr val="FFCCFF"/>
    <a:srgbClr val="CCFF99"/>
    <a:srgbClr val="FFFF66"/>
    <a:srgbClr val="FFFF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571" autoAdjust="0"/>
  </p:normalViewPr>
  <p:slideViewPr>
    <p:cSldViewPr>
      <p:cViewPr>
        <p:scale>
          <a:sx n="100" d="100"/>
          <a:sy n="100" d="100"/>
        </p:scale>
        <p:origin x="-725" y="8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1781" y="-72"/>
      </p:cViewPr>
      <p:guideLst>
        <p:guide orient="horz" pos="2144"/>
        <p:guide pos="3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58B942"/>
              </a:solidFill>
              <a:ln>
                <a:solidFill>
                  <a:srgbClr val="FFFFFF"/>
                </a:solidFill>
              </a:ln>
            </c:spPr>
          </c:dPt>
          <c:dPt>
            <c:idx val="1"/>
            <c:bubble3D val="0"/>
            <c:spPr>
              <a:solidFill>
                <a:srgbClr val="58B942"/>
              </a:solidFill>
              <a:ln>
                <a:solidFill>
                  <a:srgbClr val="FFFFFF"/>
                </a:solidFill>
              </a:ln>
            </c:spPr>
          </c:dPt>
          <c:dPt>
            <c:idx val="2"/>
            <c:bubble3D val="0"/>
            <c:spPr>
              <a:solidFill>
                <a:srgbClr val="58B942"/>
              </a:solidFill>
              <a:ln>
                <a:solidFill>
                  <a:srgbClr val="FFFFFF"/>
                </a:solidFill>
              </a:ln>
            </c:spPr>
          </c:dPt>
          <c:dPt>
            <c:idx val="3"/>
            <c:bubble3D val="0"/>
            <c:spPr>
              <a:solidFill>
                <a:srgbClr val="58B942"/>
              </a:solidFill>
              <a:ln>
                <a:solidFill>
                  <a:srgbClr val="FFFFFF"/>
                </a:solidFill>
              </a:ln>
            </c:spPr>
          </c:dPt>
          <c:dPt>
            <c:idx val="4"/>
            <c:bubble3D val="0"/>
            <c:spPr>
              <a:solidFill>
                <a:srgbClr val="FB841E"/>
              </a:solidFill>
              <a:ln>
                <a:solidFill>
                  <a:srgbClr val="FFFFFF"/>
                </a:solidFill>
              </a:ln>
            </c:spPr>
          </c:dPt>
          <c:dPt>
            <c:idx val="5"/>
            <c:bubble3D val="0"/>
            <c:spPr>
              <a:solidFill>
                <a:srgbClr val="FB841E"/>
              </a:solidFill>
              <a:ln>
                <a:solidFill>
                  <a:srgbClr val="FFFFFF"/>
                </a:solidFill>
              </a:ln>
            </c:spPr>
          </c:dPt>
          <c:dPt>
            <c:idx val="6"/>
            <c:bubble3D val="0"/>
            <c:spPr>
              <a:solidFill>
                <a:srgbClr val="FB841E"/>
              </a:solidFill>
              <a:ln>
                <a:solidFill>
                  <a:srgbClr val="FFFFFF"/>
                </a:solidFill>
              </a:ln>
            </c:spPr>
          </c:dPt>
          <c:dPt>
            <c:idx val="7"/>
            <c:bubble3D val="0"/>
            <c:spPr>
              <a:solidFill>
                <a:srgbClr val="F0494B"/>
              </a:solidFill>
              <a:ln>
                <a:solidFill>
                  <a:srgbClr val="FFFFFF"/>
                </a:solidFill>
              </a:ln>
            </c:spPr>
          </c:dPt>
          <c:dPt>
            <c:idx val="8"/>
            <c:bubble3D val="0"/>
            <c:spPr>
              <a:solidFill>
                <a:srgbClr val="F0494B"/>
              </a:solidFill>
              <a:ln>
                <a:solidFill>
                  <a:srgbClr val="FFFFFF"/>
                </a:solidFill>
              </a:ln>
            </c:spPr>
          </c:dPt>
          <c:val>
            <c:numRef>
              <c:f>'25sdi_v4'!$C$4:$K$4</c:f>
              <c:numCache>
                <c:formatCode>General</c:formatCode>
                <c:ptCount val="9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2</c:v>
                </c:pt>
                <c:pt idx="7">
                  <c:v>4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rgbClr val="FFFFFF">
                  <a:lumMod val="50000"/>
                </a:srgbClr>
              </a:solidFill>
            </a:ln>
          </c:spPr>
          <c:dPt>
            <c:idx val="0"/>
            <c:bubble3D val="0"/>
            <c:spPr>
              <a:solidFill>
                <a:srgbClr val="FFFF66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1"/>
            <c:bubble3D val="0"/>
            <c:spPr>
              <a:solidFill>
                <a:srgbClr val="FFFF66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2"/>
            <c:bubble3D val="0"/>
            <c:spPr>
              <a:solidFill>
                <a:srgbClr val="CCFF99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3"/>
            <c:bubble3D val="0"/>
            <c:spPr>
              <a:solidFill>
                <a:srgbClr val="CCFF99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4"/>
            <c:bubble3D val="0"/>
            <c:spPr>
              <a:solidFill>
                <a:srgbClr val="CCFF99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5"/>
            <c:bubble3D val="0"/>
            <c:spPr>
              <a:solidFill>
                <a:srgbClr val="FFCCFF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6"/>
            <c:bubble3D val="0"/>
            <c:spPr>
              <a:solidFill>
                <a:srgbClr val="FFCCFF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7"/>
            <c:bubble3D val="0"/>
            <c:spPr>
              <a:solidFill>
                <a:srgbClr val="66FFFF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dPt>
            <c:idx val="8"/>
            <c:bubble3D val="0"/>
            <c:spPr>
              <a:solidFill>
                <a:srgbClr val="66FFFF"/>
              </a:solidFill>
              <a:ln>
                <a:solidFill>
                  <a:srgbClr val="FFFFFF">
                    <a:lumMod val="50000"/>
                  </a:srgbClr>
                </a:solidFill>
              </a:ln>
            </c:spPr>
          </c:dPt>
          <c:val>
            <c:numRef>
              <c:f>'25sdi_v4'!$B$10:$B$18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7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549339420807693E-2"/>
          <c:y val="4.3391322244784078E-2"/>
          <c:w val="0.91089897837433609"/>
          <c:h val="0.90257565823673824"/>
        </c:manualLayout>
      </c:layout>
      <c:lineChart>
        <c:grouping val="standard"/>
        <c:varyColors val="0"/>
        <c:ser>
          <c:idx val="1"/>
          <c:order val="0"/>
          <c:spPr>
            <a:ln w="44450">
              <a:solidFill>
                <a:srgbClr val="6600FF"/>
              </a:solidFill>
            </a:ln>
          </c:spPr>
          <c:marker>
            <c:symbol val="none"/>
          </c:marker>
          <c:cat>
            <c:numRef>
              <c:f>BKG_EU!$B$7:$B$67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BKG_EU!$C$7:$C$67</c:f>
              <c:numCache>
                <c:formatCode>0.00</c:formatCode>
                <c:ptCount val="61"/>
                <c:pt idx="0" formatCode="General">
                  <c:v>100</c:v>
                </c:pt>
                <c:pt idx="1">
                  <c:v>98.25</c:v>
                </c:pt>
                <c:pt idx="2">
                  <c:v>94.62</c:v>
                </c:pt>
                <c:pt idx="3">
                  <c:v>92.85</c:v>
                </c:pt>
                <c:pt idx="4">
                  <c:v>92.39</c:v>
                </c:pt>
                <c:pt idx="5">
                  <c:v>93.36</c:v>
                </c:pt>
                <c:pt idx="6">
                  <c:v>95.31</c:v>
                </c:pt>
                <c:pt idx="7">
                  <c:v>93.63</c:v>
                </c:pt>
                <c:pt idx="8">
                  <c:v>92.87</c:v>
                </c:pt>
                <c:pt idx="9">
                  <c:v>90.9</c:v>
                </c:pt>
                <c:pt idx="10">
                  <c:v>90.95</c:v>
                </c:pt>
                <c:pt idx="11">
                  <c:v>91.91</c:v>
                </c:pt>
                <c:pt idx="12">
                  <c:v>91.1</c:v>
                </c:pt>
                <c:pt idx="13">
                  <c:v>92.64</c:v>
                </c:pt>
                <c:pt idx="14">
                  <c:v>92.74</c:v>
                </c:pt>
                <c:pt idx="15">
                  <c:v>92.22</c:v>
                </c:pt>
                <c:pt idx="16">
                  <c:v>91.92</c:v>
                </c:pt>
                <c:pt idx="17">
                  <c:v>90.97</c:v>
                </c:pt>
                <c:pt idx="18">
                  <c:v>89.1</c:v>
                </c:pt>
                <c:pt idx="19">
                  <c:v>82.57</c:v>
                </c:pt>
                <c:pt idx="20">
                  <c:v>84.56</c:v>
                </c:pt>
              </c:numCache>
            </c:numRef>
          </c:val>
          <c:smooth val="0"/>
        </c:ser>
        <c:ser>
          <c:idx val="2"/>
          <c:order val="1"/>
          <c:spPr>
            <a:ln>
              <a:solidFill>
                <a:srgbClr val="6699FF"/>
              </a:solidFill>
              <a:prstDash val="dash"/>
            </a:ln>
          </c:spPr>
          <c:marker>
            <c:symbol val="none"/>
          </c:marker>
          <c:dPt>
            <c:idx val="0"/>
            <c:marker>
              <c:symbol val="square"/>
              <c:size val="8"/>
              <c:spPr>
                <a:solidFill>
                  <a:srgbClr val="FF9900"/>
                </a:solidFill>
                <a:ln>
                  <a:solidFill>
                    <a:srgbClr val="FB841E"/>
                  </a:solidFill>
                </a:ln>
              </c:spPr>
            </c:marker>
            <c:bubble3D val="0"/>
          </c:dPt>
          <c:dPt>
            <c:idx val="30"/>
            <c:marker>
              <c:symbol val="square"/>
              <c:size val="8"/>
              <c:spPr>
                <a:solidFill>
                  <a:srgbClr val="FF9900"/>
                </a:solidFill>
              </c:spPr>
            </c:marker>
            <c:bubble3D val="0"/>
          </c:dPt>
          <c:cat>
            <c:numRef>
              <c:f>BKG_EU!$B$7:$B$67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BKG_EU!$D$7:$D$67</c:f>
              <c:numCache>
                <c:formatCode>General</c:formatCode>
                <c:ptCount val="61"/>
                <c:pt idx="0">
                  <c:v>100</c:v>
                </c:pt>
                <c:pt idx="1">
                  <c:v>99.258947596630492</c:v>
                </c:pt>
                <c:pt idx="2">
                  <c:v>98.523386779906389</c:v>
                </c:pt>
                <c:pt idx="3">
                  <c:v>97.793276854292856</c:v>
                </c:pt>
                <c:pt idx="4">
                  <c:v>97.068577425830327</c:v>
                </c:pt>
                <c:pt idx="5">
                  <c:v>96.349248399899622</c:v>
                </c:pt>
                <c:pt idx="6">
                  <c:v>95.635249979003717</c:v>
                </c:pt>
                <c:pt idx="7">
                  <c:v>94.926542660565886</c:v>
                </c:pt>
                <c:pt idx="8">
                  <c:v>94.223087234744185</c:v>
                </c:pt>
                <c:pt idx="9">
                  <c:v>93.524844782262164</c:v>
                </c:pt>
                <c:pt idx="10">
                  <c:v>92.831776672255614</c:v>
                </c:pt>
                <c:pt idx="11">
                  <c:v>92.14384456013525</c:v>
                </c:pt>
                <c:pt idx="12">
                  <c:v>91.461010385465315</c:v>
                </c:pt>
                <c:pt idx="13">
                  <c:v>90.783236369857789</c:v>
                </c:pt>
                <c:pt idx="14">
                  <c:v>90.110485014882343</c:v>
                </c:pt>
                <c:pt idx="15">
                  <c:v>89.442719099991649</c:v>
                </c:pt>
                <c:pt idx="16">
                  <c:v>88.779901680462132</c:v>
                </c:pt>
                <c:pt idx="17">
                  <c:v>88.121996085349991</c:v>
                </c:pt>
                <c:pt idx="18">
                  <c:v>87.46896591546232</c:v>
                </c:pt>
                <c:pt idx="19">
                  <c:v>86.820775041343339</c:v>
                </c:pt>
                <c:pt idx="20">
                  <c:v>86.177387601275441</c:v>
                </c:pt>
                <c:pt idx="21">
                  <c:v>85.538767999295132</c:v>
                </c:pt>
                <c:pt idx="22">
                  <c:v>84.904880903223699</c:v>
                </c:pt>
                <c:pt idx="23">
                  <c:v>84.275691242712341</c:v>
                </c:pt>
                <c:pt idx="24">
                  <c:v>83.65116420730196</c:v>
                </c:pt>
                <c:pt idx="25">
                  <c:v>83.031265244497177</c:v>
                </c:pt>
                <c:pt idx="26">
                  <c:v>82.415960057854718</c:v>
                </c:pt>
                <c:pt idx="27">
                  <c:v>81.805214605085936</c:v>
                </c:pt>
                <c:pt idx="28">
                  <c:v>81.198995096173363</c:v>
                </c:pt>
                <c:pt idx="29">
                  <c:v>80.597267991501283</c:v>
                </c:pt>
                <c:pt idx="30">
                  <c:v>80.000000000000099</c:v>
                </c:pt>
              </c:numCache>
            </c:numRef>
          </c:val>
          <c:smooth val="0"/>
        </c:ser>
        <c:ser>
          <c:idx val="0"/>
          <c:order val="2"/>
          <c:spPr>
            <a:ln>
              <a:prstDash val="sysDot"/>
            </a:ln>
          </c:spPr>
          <c:marker>
            <c:symbol val="none"/>
          </c:marker>
          <c:dPt>
            <c:idx val="0"/>
            <c:bubble3D val="0"/>
          </c:dPt>
          <c:dPt>
            <c:idx val="60"/>
            <c:marker>
              <c:symbol val="square"/>
              <c:size val="8"/>
              <c:spPr>
                <a:solidFill>
                  <a:srgbClr val="FF9900"/>
                </a:solidFill>
                <a:ln>
                  <a:solidFill>
                    <a:srgbClr val="FB841E"/>
                  </a:solidFill>
                </a:ln>
              </c:spPr>
            </c:marker>
            <c:bubble3D val="0"/>
          </c:dPt>
          <c:cat>
            <c:numRef>
              <c:f>BKG_EU!$B$7:$B$67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BKG_EU!$E$7:$E$67</c:f>
              <c:numCache>
                <c:formatCode>General</c:formatCode>
                <c:ptCount val="61"/>
                <c:pt idx="30">
                  <c:v>80</c:v>
                </c:pt>
                <c:pt idx="31">
                  <c:v>79.407158077304402</c:v>
                </c:pt>
                <c:pt idx="32">
                  <c:v>78.818709423925114</c:v>
                </c:pt>
                <c:pt idx="33">
                  <c:v>78.234621483434296</c:v>
                </c:pt>
                <c:pt idx="34">
                  <c:v>77.654861940664276</c:v>
                </c:pt>
                <c:pt idx="35">
                  <c:v>77.079398719919709</c:v>
                </c:pt>
                <c:pt idx="36">
                  <c:v>76.508199983202985</c:v>
                </c:pt>
                <c:pt idx="37">
                  <c:v>75.94123412845272</c:v>
                </c:pt>
                <c:pt idx="38">
                  <c:v>75.378469787795368</c:v>
                </c:pt>
                <c:pt idx="39">
                  <c:v>74.81987582580976</c:v>
                </c:pt>
                <c:pt idx="40">
                  <c:v>74.265421337804526</c:v>
                </c:pt>
                <c:pt idx="41">
                  <c:v>73.71507564810824</c:v>
                </c:pt>
                <c:pt idx="42">
                  <c:v>73.168808308372292</c:v>
                </c:pt>
                <c:pt idx="43">
                  <c:v>72.626589095886274</c:v>
                </c:pt>
                <c:pt idx="44">
                  <c:v>72.08838801190592</c:v>
                </c:pt>
                <c:pt idx="45">
                  <c:v>71.554175279993359</c:v>
                </c:pt>
                <c:pt idx="46">
                  <c:v>71.023921344369739</c:v>
                </c:pt>
                <c:pt idx="47">
                  <c:v>70.497596868280027</c:v>
                </c:pt>
                <c:pt idx="48">
                  <c:v>69.975172732369899</c:v>
                </c:pt>
                <c:pt idx="49">
                  <c:v>69.456620033074714</c:v>
                </c:pt>
                <c:pt idx="50">
                  <c:v>68.941910081020396</c:v>
                </c:pt>
                <c:pt idx="51">
                  <c:v>68.431014399436151</c:v>
                </c:pt>
                <c:pt idx="52">
                  <c:v>67.923904722578996</c:v>
                </c:pt>
                <c:pt idx="53">
                  <c:v>67.42055299416991</c:v>
                </c:pt>
                <c:pt idx="54">
                  <c:v>66.920931365841611</c:v>
                </c:pt>
                <c:pt idx="55">
                  <c:v>66.425012195597787</c:v>
                </c:pt>
                <c:pt idx="56">
                  <c:v>65.932768046283826</c:v>
                </c:pt>
                <c:pt idx="57">
                  <c:v>65.444171684068806</c:v>
                </c:pt>
                <c:pt idx="58">
                  <c:v>64.959196076938753</c:v>
                </c:pt>
                <c:pt idx="59">
                  <c:v>64.477814393201086</c:v>
                </c:pt>
                <c:pt idx="60">
                  <c:v>64.000000000000142</c:v>
                </c:pt>
              </c:numCache>
            </c:numRef>
          </c:val>
          <c:smooth val="0"/>
        </c:ser>
        <c:ser>
          <c:idx val="3"/>
          <c:order val="3"/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dPt>
            <c:idx val="59"/>
            <c:bubble3D val="0"/>
          </c:dPt>
          <c:dPt>
            <c:idx val="60"/>
            <c:marker>
              <c:symbol val="square"/>
              <c:size val="8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</c:dPt>
          <c:cat>
            <c:numRef>
              <c:f>BKG_EU!$B$7:$B$67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BKG_EU!$F$7:$F$67</c:f>
              <c:numCache>
                <c:formatCode>General</c:formatCode>
                <c:ptCount val="61"/>
                <c:pt idx="60">
                  <c:v>20</c:v>
                </c:pt>
              </c:numCache>
            </c:numRef>
          </c:val>
          <c:smooth val="0"/>
        </c:ser>
        <c:ser>
          <c:idx val="4"/>
          <c:order val="4"/>
          <c:marker>
            <c:symbol val="square"/>
            <c:size val="8"/>
            <c:spPr>
              <a:solidFill>
                <a:srgbClr val="FF0000"/>
              </a:solidFill>
            </c:spPr>
          </c:marker>
          <c:dPt>
            <c:idx val="60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 w="63500">
                <a:solidFill>
                  <a:srgbClr val="FF0000"/>
                </a:solidFill>
              </a:ln>
            </c:spPr>
          </c:dPt>
          <c:cat>
            <c:numRef>
              <c:f>BKG_EU!$B$7:$B$67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BKG_EU!$G$7:$G$67</c:f>
              <c:numCache>
                <c:formatCode>General</c:formatCode>
                <c:ptCount val="61"/>
                <c:pt idx="60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443840"/>
        <c:axId val="97445376"/>
      </c:lineChart>
      <c:catAx>
        <c:axId val="9744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445376"/>
        <c:crosses val="autoZero"/>
        <c:auto val="1"/>
        <c:lblAlgn val="ctr"/>
        <c:lblOffset val="100"/>
        <c:tickLblSkip val="10"/>
        <c:noMultiLvlLbl val="0"/>
      </c:catAx>
      <c:valAx>
        <c:axId val="97445376"/>
        <c:scaling>
          <c:orientation val="minMax"/>
          <c:max val="11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443840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000" dirty="0" smtClean="0">
                <a:latin typeface="Trebuchet MS" pitchFamily="34" charset="0"/>
              </a:rPr>
              <a:t>Symposium 26/11/2012: Au-</a:t>
            </a:r>
            <a:r>
              <a:rPr lang="en-GB" sz="1000" dirty="0" err="1" smtClean="0">
                <a:latin typeface="Trebuchet MS" pitchFamily="34" charset="0"/>
              </a:rPr>
              <a:t>delà</a:t>
            </a:r>
            <a:r>
              <a:rPr lang="en-GB" sz="1000" dirty="0" smtClean="0">
                <a:latin typeface="Trebuchet MS" pitchFamily="34" charset="0"/>
              </a:rPr>
              <a:t> du PIB  |  </a:t>
            </a:r>
            <a:r>
              <a:rPr lang="en-GB" sz="1000" dirty="0" err="1" smtClean="0">
                <a:latin typeface="Trebuchet MS" pitchFamily="34" charset="0"/>
              </a:rPr>
              <a:t>Voorbij</a:t>
            </a:r>
            <a:r>
              <a:rPr lang="en-GB" sz="1000" dirty="0" smtClean="0">
                <a:latin typeface="Trebuchet MS" pitchFamily="34" charset="0"/>
              </a:rPr>
              <a:t> het BBP</a:t>
            </a:r>
            <a:endParaRPr lang="en-GB" sz="1000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36976" y="0"/>
            <a:ext cx="5166732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z="1000" dirty="0" err="1" smtClean="0">
                <a:latin typeface="Trebuchet MS" pitchFamily="34" charset="0"/>
              </a:rPr>
              <a:t>Présentation</a:t>
            </a:r>
            <a:r>
              <a:rPr lang="en-GB" sz="1000" dirty="0">
                <a:latin typeface="Trebuchet MS" pitchFamily="34" charset="0"/>
              </a:rPr>
              <a:t> </a:t>
            </a:r>
            <a:r>
              <a:rPr lang="en-GB" sz="1000" dirty="0" smtClean="0">
                <a:latin typeface="Trebuchet MS" pitchFamily="34" charset="0"/>
              </a:rPr>
              <a:t>Bureau </a:t>
            </a:r>
            <a:r>
              <a:rPr lang="en-GB" sz="1000" dirty="0" err="1" smtClean="0">
                <a:latin typeface="Trebuchet MS" pitchFamily="34" charset="0"/>
              </a:rPr>
              <a:t>fédéral</a:t>
            </a:r>
            <a:r>
              <a:rPr lang="en-GB" sz="1000" dirty="0" smtClean="0">
                <a:latin typeface="Trebuchet MS" pitchFamily="34" charset="0"/>
              </a:rPr>
              <a:t> du Plan | </a:t>
            </a:r>
            <a:r>
              <a:rPr lang="en-GB" sz="1000" dirty="0" err="1" smtClean="0">
                <a:latin typeface="Trebuchet MS" pitchFamily="34" charset="0"/>
              </a:rPr>
              <a:t>Presentatie</a:t>
            </a:r>
            <a:r>
              <a:rPr lang="en-GB" sz="1000" dirty="0" smtClean="0">
                <a:latin typeface="Trebuchet MS" pitchFamily="34" charset="0"/>
              </a:rPr>
              <a:t> </a:t>
            </a:r>
            <a:r>
              <a:rPr lang="en-GB" sz="1000" dirty="0" err="1" smtClean="0">
                <a:latin typeface="Trebuchet MS" pitchFamily="34" charset="0"/>
              </a:rPr>
              <a:t>Federaal</a:t>
            </a:r>
            <a:r>
              <a:rPr lang="en-GB" sz="1000" dirty="0" smtClean="0">
                <a:latin typeface="Trebuchet MS" pitchFamily="34" charset="0"/>
              </a:rPr>
              <a:t> </a:t>
            </a:r>
            <a:r>
              <a:rPr lang="en-GB" sz="1000" dirty="0" err="1" smtClean="0">
                <a:latin typeface="Trebuchet MS" pitchFamily="34" charset="0"/>
              </a:rPr>
              <a:t>Planbureau</a:t>
            </a:r>
            <a:endParaRPr lang="en-GB" sz="1000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65659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09D9A-0BF1-4D8E-9B58-9DD56077832F}" type="slidenum">
              <a:rPr lang="en-GB" sz="1000" smtClean="0">
                <a:latin typeface="Trebuchet MS" pitchFamily="34" charset="0"/>
              </a:rPr>
              <a:t>‹#›</a:t>
            </a:fld>
            <a:endParaRPr lang="en-GB" sz="1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87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2B708-E78B-4C62-8840-2B032F24BB08}" type="datetimeFigureOut">
              <a:rPr lang="en-GB" smtClean="0"/>
              <a:pPr/>
              <a:t>26/11/2012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33420"/>
            <a:ext cx="792480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65659"/>
            <a:ext cx="4292600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1E82B-BFC0-4B1B-A56F-D60945271B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82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1E82B-BFC0-4B1B-A56F-D60945271BA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062A9E60-0018-4948-BAEA-E98FDE203D73}" type="slidenum">
              <a:rPr lang="en-GB" sz="1200"/>
              <a:pPr eaLnBrk="1" hangingPunct="1"/>
              <a:t>3</a:t>
            </a:fld>
            <a:endParaRPr lang="en-GB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3DF1BC37-5565-4142-9482-D28F1B45146D}" type="slidenum">
              <a:rPr lang="en-GB" sz="1200"/>
              <a:pPr eaLnBrk="1" hangingPunct="1"/>
              <a:t>4</a:t>
            </a:fld>
            <a:endParaRPr lang="en-GB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E07DF37E-BC90-4A1E-9DD4-1B53F7DAEFE3}" type="slidenum">
              <a:rPr lang="en-GB" sz="1200"/>
              <a:pPr eaLnBrk="1" hangingPunct="1"/>
              <a:t>5</a:t>
            </a:fld>
            <a:endParaRPr lang="en-GB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r>
              <a:rPr lang="en-GB" sz="1200">
                <a:latin typeface="Tahoma" pitchFamily="34" charset="0"/>
              </a:rPr>
              <a:t>20 avril 2006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D5C2FB29-66D5-4C65-AEEC-A70CA71B658D}" type="slidenum">
              <a:rPr lang="en-GB" sz="1200">
                <a:latin typeface="Tahoma" pitchFamily="34" charset="0"/>
              </a:rPr>
              <a:pPr eaLnBrk="1" hangingPunct="1"/>
              <a:t>6</a:t>
            </a:fld>
            <a:endParaRPr lang="en-GB" sz="1200">
              <a:latin typeface="Tahoma" pitchFamily="34" charset="0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DB8EB150-5ACD-4505-B360-C574FFA9CF6B}" type="slidenum">
              <a:rPr lang="en-GB" sz="1200"/>
              <a:pPr eaLnBrk="1" hangingPunct="1"/>
              <a:t>7</a:t>
            </a:fld>
            <a:endParaRPr lang="en-GB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B17A222D-AA98-487A-9D0F-652F6A9CE4B0}" type="slidenum">
              <a:rPr lang="en-GB" sz="1200"/>
              <a:pPr eaLnBrk="1" hangingPunct="1"/>
              <a:t>8</a:t>
            </a:fld>
            <a:endParaRPr lang="en-GB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2C4A0F17-E826-4D4E-B0C2-6D9AF1625B77}" type="slidenum">
              <a:rPr lang="en-GB" sz="1200"/>
              <a:pPr eaLnBrk="1" hangingPunct="1"/>
              <a:t>9</a:t>
            </a:fld>
            <a:endParaRPr lang="en-GB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1600" dirty="0" err="1" smtClean="0"/>
              <a:t>Différence</a:t>
            </a:r>
            <a:r>
              <a:rPr lang="en-GB" sz="1600" dirty="0" smtClean="0"/>
              <a:t> entre </a:t>
            </a:r>
            <a:r>
              <a:rPr lang="en-GB" sz="1600" dirty="0" err="1" smtClean="0"/>
              <a:t>décision</a:t>
            </a:r>
            <a:r>
              <a:rPr lang="en-GB" sz="1600" dirty="0" smtClean="0"/>
              <a:t> et communication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600" dirty="0" err="1" smtClean="0"/>
              <a:t>Rec</a:t>
            </a:r>
            <a:r>
              <a:rPr lang="en-GB" sz="1600" dirty="0" smtClean="0"/>
              <a:t> 3. </a:t>
            </a:r>
            <a:r>
              <a:rPr lang="en-GB" sz="1600" dirty="0" err="1" smtClean="0"/>
              <a:t>Définir</a:t>
            </a:r>
            <a:r>
              <a:rPr lang="en-GB" sz="1600" dirty="0" smtClean="0"/>
              <a:t> des </a:t>
            </a:r>
            <a:r>
              <a:rPr lang="en-GB" sz="1600" dirty="0" err="1" smtClean="0"/>
              <a:t>indicateurs</a:t>
            </a:r>
            <a:r>
              <a:rPr lang="en-GB" sz="1600" dirty="0" smtClean="0"/>
              <a:t> de </a:t>
            </a:r>
            <a:r>
              <a:rPr lang="en-GB" sz="1600" dirty="0" err="1" smtClean="0"/>
              <a:t>suivi</a:t>
            </a:r>
            <a:r>
              <a:rPr lang="en-GB" sz="1600" dirty="0" smtClean="0"/>
              <a:t> </a:t>
            </a:r>
            <a:r>
              <a:rPr lang="en-GB" sz="1600" dirty="0" err="1" smtClean="0"/>
              <a:t>dès</a:t>
            </a:r>
            <a:r>
              <a:rPr lang="en-GB" sz="1600" dirty="0" smtClean="0"/>
              <a:t> </a:t>
            </a:r>
            <a:r>
              <a:rPr lang="en-GB" sz="1600" dirty="0" err="1" smtClean="0"/>
              <a:t>l’adoption</a:t>
            </a:r>
            <a:r>
              <a:rPr lang="en-GB" sz="1600" dirty="0" smtClean="0"/>
              <a:t> de </a:t>
            </a:r>
            <a:r>
              <a:rPr lang="en-GB" sz="1600" dirty="0" err="1" smtClean="0"/>
              <a:t>chaque</a:t>
            </a:r>
            <a:r>
              <a:rPr lang="en-GB" sz="1600" dirty="0" smtClean="0"/>
              <a:t> </a:t>
            </a:r>
            <a:r>
              <a:rPr lang="en-GB" sz="1600" dirty="0" err="1" smtClean="0"/>
              <a:t>décision</a:t>
            </a:r>
            <a:endParaRPr lang="en-GB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1600" dirty="0" err="1" smtClean="0"/>
              <a:t>Rec</a:t>
            </a:r>
            <a:r>
              <a:rPr lang="en-GB" sz="1600" dirty="0" smtClean="0"/>
              <a:t> 5. Encourager les </a:t>
            </a:r>
            <a:r>
              <a:rPr lang="en-GB" sz="1600" dirty="0" err="1" smtClean="0"/>
              <a:t>débats</a:t>
            </a:r>
            <a:r>
              <a:rPr lang="en-GB" sz="1600" dirty="0" smtClean="0"/>
              <a:t> </a:t>
            </a:r>
            <a:r>
              <a:rPr lang="en-GB" sz="1600" dirty="0" err="1" smtClean="0"/>
              <a:t>sur</a:t>
            </a:r>
            <a:r>
              <a:rPr lang="en-GB" sz="1600" dirty="0" smtClean="0"/>
              <a:t> la base </a:t>
            </a:r>
            <a:r>
              <a:rPr lang="en-GB" sz="1600" dirty="0" err="1" smtClean="0"/>
              <a:t>d’objectifs</a:t>
            </a:r>
            <a:r>
              <a:rPr lang="en-GB" sz="1600" dirty="0" smtClean="0"/>
              <a:t> et </a:t>
            </a:r>
            <a:r>
              <a:rPr lang="en-GB" sz="1600" dirty="0" err="1" smtClean="0"/>
              <a:t>d’indicateurs</a:t>
            </a:r>
            <a:r>
              <a:rPr lang="en-GB" sz="1600" dirty="0" smtClean="0"/>
              <a:t> </a:t>
            </a:r>
            <a:r>
              <a:rPr lang="en-GB" sz="1600" dirty="0" err="1" smtClean="0"/>
              <a:t>issus</a:t>
            </a:r>
            <a:r>
              <a:rPr lang="en-GB" sz="1600" dirty="0" smtClean="0"/>
              <a:t> </a:t>
            </a:r>
            <a:r>
              <a:rPr lang="en-GB" sz="1600" dirty="0" err="1" smtClean="0"/>
              <a:t>d’exercices</a:t>
            </a:r>
            <a:r>
              <a:rPr lang="en-GB" sz="1600" dirty="0" smtClean="0"/>
              <a:t> de prospective </a:t>
            </a:r>
            <a:r>
              <a:rPr lang="en-GB" sz="1600" dirty="0" err="1" smtClean="0"/>
              <a:t>intégrée</a:t>
            </a:r>
            <a:endParaRPr lang="en-GB" sz="1600" dirty="0" smtClean="0"/>
          </a:p>
          <a:p>
            <a:pPr eaLnBrk="1" hangingPunct="1">
              <a:defRPr/>
            </a:pPr>
            <a:endParaRPr lang="fr-BE" sz="1800" dirty="0" smtClean="0"/>
          </a:p>
          <a:p>
            <a:pPr eaLnBrk="1" hangingPunct="1">
              <a:defRPr/>
            </a:pPr>
            <a:endParaRPr lang="fr-BE" sz="1800" dirty="0" smtClean="0"/>
          </a:p>
          <a:p>
            <a:pPr eaLnBrk="1" hangingPunct="1">
              <a:defRPr/>
            </a:pPr>
            <a:r>
              <a:rPr lang="fr-BE" sz="1800" dirty="0" smtClean="0"/>
              <a:t>Les progrès en DD, y compris BE sont mesurés par des Indicateurs (IDD) étudiés à différents niveaux (du + mondial au + local): </a:t>
            </a:r>
          </a:p>
          <a:p>
            <a:pPr lvl="1" eaLnBrk="1" hangingPunct="1">
              <a:defRPr/>
            </a:pPr>
            <a:r>
              <a:rPr lang="fr-BE" b="1" dirty="0" smtClean="0"/>
              <a:t>(IV) </a:t>
            </a:r>
            <a:r>
              <a:rPr lang="fr-BE" dirty="0" smtClean="0"/>
              <a:t>s/ des tableaux d’IDD +/- nombreux et +/- structurés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  <a:p>
            <a:pPr eaLnBrk="1" hangingPunct="1">
              <a:spcBef>
                <a:spcPct val="0"/>
              </a:spcBef>
              <a:defRPr/>
            </a:pPr>
            <a:endParaRPr lang="en-GB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fld id="{B4930F21-4489-4E2B-ABAC-E359D56AF1FD}" type="slidenum">
              <a:rPr lang="en-GB" sz="1200"/>
              <a:pPr eaLnBrk="1" hangingPunct="1"/>
              <a:t>10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131840" y="980728"/>
            <a:ext cx="5540152" cy="216024"/>
          </a:xfrm>
        </p:spPr>
        <p:txBody>
          <a:bodyPr/>
          <a:lstStyle>
            <a:lvl1pPr>
              <a:defRPr lang="fr-FR" sz="2400" kern="1200" dirty="0" smtClean="0">
                <a:solidFill>
                  <a:srgbClr val="FFFFFF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08104" y="4797152"/>
            <a:ext cx="3128392" cy="6229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aseline="0">
                <a:latin typeface="Trebuchet MS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>
          <a:xfrm>
            <a:off x="3995936" y="2636912"/>
            <a:ext cx="4680520" cy="936104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1"/>
          </p:nvPr>
        </p:nvSpPr>
        <p:spPr>
          <a:xfrm>
            <a:off x="3707904" y="1196752"/>
            <a:ext cx="4967785" cy="3600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kaftpowerpoint-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5564732"/>
            <a:ext cx="1524000" cy="115252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aftpowerpoint-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64188"/>
            <a:ext cx="1524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31840" y="980728"/>
            <a:ext cx="5540152" cy="216024"/>
          </a:xfrm>
        </p:spPr>
        <p:txBody>
          <a:bodyPr/>
          <a:lstStyle>
            <a:lvl1pPr>
              <a:defRPr lang="fr-FR" sz="2400" kern="1200" dirty="0" smtClean="0">
                <a:solidFill>
                  <a:srgbClr val="FFFFFF"/>
                </a:solidFill>
                <a:latin typeface="Trebuchet MS" charset="0"/>
                <a:ea typeface="Trebuchet MS" charset="0"/>
                <a:cs typeface="Trebuchet MS" charset="0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08104" y="4797152"/>
            <a:ext cx="3128392" cy="6229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baseline="0">
                <a:latin typeface="Trebuchet MS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>
          <a:xfrm>
            <a:off x="3995936" y="2636912"/>
            <a:ext cx="4680520" cy="936104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1"/>
          </p:nvPr>
        </p:nvSpPr>
        <p:spPr>
          <a:xfrm>
            <a:off x="3707904" y="1196752"/>
            <a:ext cx="4967785" cy="36004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30032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5" name="Rounded Rectangle 4"/>
          <p:cNvSpPr/>
          <p:nvPr userDrawn="1"/>
        </p:nvSpPr>
        <p:spPr bwMode="auto">
          <a:xfrm>
            <a:off x="788988" y="1587500"/>
            <a:ext cx="7559675" cy="4319588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7475" y="288032"/>
            <a:ext cx="7560000" cy="1196752"/>
          </a:xfrm>
        </p:spPr>
        <p:txBody>
          <a:bodyPr/>
          <a:lstStyle>
            <a:lvl1pPr algn="l">
              <a:defRPr sz="2400" b="1">
                <a:solidFill>
                  <a:srgbClr val="1B3B5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0"/>
          </p:nvPr>
        </p:nvSpPr>
        <p:spPr>
          <a:xfrm>
            <a:off x="1188024" y="1929465"/>
            <a:ext cx="6768352" cy="36719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>
                <a:sym typeface="Verdana" charset="0"/>
              </a:rPr>
              <a:t>Click icon to add chart</a:t>
            </a:r>
            <a:endParaRPr lang="en-GB" noProof="0">
              <a:sym typeface="Verdana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4083519A-CAC4-4DE5-907C-0C8000B0F5B3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24865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1"/>
          </p:nvPr>
        </p:nvSpPr>
        <p:spPr>
          <a:xfrm>
            <a:off x="787475" y="1587600"/>
            <a:ext cx="7560000" cy="4320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 noProof="0" smtClean="0">
                <a:sym typeface="Verdana" charset="0"/>
              </a:rPr>
              <a:t>Click icon to add table</a:t>
            </a:r>
            <a:endParaRPr lang="fr-FR" noProof="0" dirty="0">
              <a:sym typeface="Verdana" charset="0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787475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AB4457BD-1A58-49AD-B67B-DB615EA2E969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6042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7560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marL="782638" indent="-285750" algn="l">
              <a:buSzPct val="150000"/>
              <a:buFont typeface="Trebuchet MS" pitchFamily="34" charset="0"/>
              <a:buChar char="–"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D71923A5-C068-432A-9E0B-A8A2F56B6BE5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57537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9" name="Espace réservé du tableau 8"/>
          <p:cNvSpPr>
            <a:spLocks noGrp="1"/>
          </p:cNvSpPr>
          <p:nvPr>
            <p:ph type="tbl" sz="quarter" idx="11"/>
          </p:nvPr>
        </p:nvSpPr>
        <p:spPr>
          <a:xfrm>
            <a:off x="3707904" y="1587600"/>
            <a:ext cx="4644000" cy="432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en-US" noProof="0" smtClean="0">
                <a:sym typeface="Verdana" charset="0"/>
              </a:rPr>
              <a:t>Click icon to add table</a:t>
            </a:r>
            <a:endParaRPr lang="fr-FR" noProof="0">
              <a:sym typeface="Verdana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7473DF05-8B8C-4E73-946A-B78D7364FCD9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2566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788400" y="158760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4752041" y="160505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38113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F1CD22C0-3D25-4567-919B-59C2166FC04C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5773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6" name="Rounded Rectangle 5"/>
          <p:cNvSpPr/>
          <p:nvPr userDrawn="1"/>
        </p:nvSpPr>
        <p:spPr bwMode="auto">
          <a:xfrm>
            <a:off x="827088" y="1587500"/>
            <a:ext cx="3600450" cy="4319588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Rounded Rectangle 6"/>
          <p:cNvSpPr/>
          <p:nvPr userDrawn="1"/>
        </p:nvSpPr>
        <p:spPr bwMode="auto">
          <a:xfrm>
            <a:off x="4751388" y="1587500"/>
            <a:ext cx="3600450" cy="4319588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1151949" y="1845617"/>
            <a:ext cx="3024386" cy="38156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>
                <a:sym typeface="Verdana" charset="0"/>
              </a:rPr>
              <a:t>Click icon to add chart</a:t>
            </a:r>
            <a:endParaRPr lang="en-GB" noProof="0">
              <a:sym typeface="Verdana" charset="0"/>
            </a:endParaRPr>
          </a:p>
        </p:txBody>
      </p:sp>
      <p:sp>
        <p:nvSpPr>
          <p:cNvPr id="17" name="Chart Placeholder 12"/>
          <p:cNvSpPr>
            <a:spLocks noGrp="1"/>
          </p:cNvSpPr>
          <p:nvPr>
            <p:ph type="chart" sz="quarter" idx="11"/>
          </p:nvPr>
        </p:nvSpPr>
        <p:spPr>
          <a:xfrm>
            <a:off x="5064131" y="1844824"/>
            <a:ext cx="3024386" cy="38156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>
                <a:sym typeface="Verdana" charset="0"/>
              </a:rPr>
              <a:t>Click icon to add chart</a:t>
            </a:r>
            <a:endParaRPr lang="en-GB" noProof="0">
              <a:sym typeface="Verdana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54B94737-CF13-4776-A90E-497EDC73655A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4845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6" name="Rounded Rectangle 5"/>
          <p:cNvSpPr/>
          <p:nvPr userDrawn="1"/>
        </p:nvSpPr>
        <p:spPr bwMode="auto">
          <a:xfrm>
            <a:off x="3708400" y="1587500"/>
            <a:ext cx="4643438" cy="4319588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4149553" y="1857457"/>
            <a:ext cx="3816424" cy="37747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>
                <a:sym typeface="Verdana" charset="0"/>
              </a:rPr>
              <a:t>Click icon to add chart</a:t>
            </a:r>
            <a:endParaRPr lang="en-GB" noProof="0">
              <a:sym typeface="Verdana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C8BB0F2C-DC24-4E07-86D2-4E08338CB9B3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450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 bwMode="auto">
          <a:xfrm>
            <a:off x="179388" y="115888"/>
            <a:ext cx="8964612" cy="6626225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half" idx="12"/>
          </p:nvPr>
        </p:nvSpPr>
        <p:spPr>
          <a:xfrm>
            <a:off x="3708000" y="1587600"/>
            <a:ext cx="4644000" cy="4320000"/>
          </a:xfrm>
          <a:prstGeom prst="roundRect">
            <a:avLst/>
          </a:prstGeom>
          <a:solidFill>
            <a:srgbClr val="2D687E"/>
          </a:solidFill>
          <a:ln w="12700">
            <a:solidFill>
              <a:schemeClr val="tx1"/>
            </a:solidFill>
          </a:ln>
        </p:spPr>
        <p:txBody>
          <a:bodyPr lIns="144000" tIns="144000" rIns="144000" bIns="14400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375" y="6269038"/>
            <a:ext cx="835025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solidFill>
                  <a:schemeClr val="accent5"/>
                </a:solidFill>
                <a:latin typeface="+mn-lt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F30C601B-FD86-47DB-AF3A-7CC97FCEAA7F}" type="slidenum">
              <a:rPr lang="en-GB">
                <a:solidFill>
                  <a:srgbClr val="1B3B5A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1B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7278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7475" y="288032"/>
            <a:ext cx="7560000" cy="1196752"/>
          </a:xfrm>
        </p:spPr>
        <p:txBody>
          <a:bodyPr/>
          <a:lstStyle>
            <a:lvl1pPr algn="l">
              <a:defRPr sz="2400" b="1">
                <a:solidFill>
                  <a:srgbClr val="1B3B5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0"/>
          </p:nvPr>
        </p:nvSpPr>
        <p:spPr>
          <a:xfrm>
            <a:off x="1188024" y="1929465"/>
            <a:ext cx="6768352" cy="367196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3" name="Rounded Rectangle 12"/>
          <p:cNvSpPr/>
          <p:nvPr userDrawn="1"/>
        </p:nvSpPr>
        <p:spPr bwMode="auto">
          <a:xfrm>
            <a:off x="788400" y="1587600"/>
            <a:ext cx="75600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1"/>
          </p:nvPr>
        </p:nvSpPr>
        <p:spPr>
          <a:xfrm>
            <a:off x="787475" y="1587600"/>
            <a:ext cx="7560000" cy="4320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787475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7560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marL="782638" indent="-285750" algn="l">
              <a:buSzPct val="150000"/>
              <a:buFont typeface="Trebuchet MS" pitchFamily="34" charset="0"/>
              <a:buChar char="–"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6752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fr-FR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B3B8E955-9D15-46DC-98C5-7085DB77F1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Espace réservé du tableau 8"/>
          <p:cNvSpPr>
            <a:spLocks noGrp="1"/>
          </p:cNvSpPr>
          <p:nvPr>
            <p:ph type="tbl" sz="quarter" idx="11"/>
          </p:nvPr>
        </p:nvSpPr>
        <p:spPr>
          <a:xfrm>
            <a:off x="3707904" y="1587600"/>
            <a:ext cx="4644000" cy="432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fr-F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788400" y="158760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77800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  <a:lvl2pPr>
              <a:buFont typeface="Arial" pitchFamily="34" charset="0"/>
              <a:buNone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4752041" y="1605050"/>
            <a:ext cx="3600000" cy="4320000"/>
          </a:xfrm>
          <a:prstGeom prst="rect">
            <a:avLst/>
          </a:prstGeom>
        </p:spPr>
        <p:txBody>
          <a:bodyPr/>
          <a:lstStyle>
            <a:lvl1pPr marL="177800" indent="-138113">
              <a:buFont typeface="Arial" pitchFamily="34" charset="0"/>
              <a:buChar char="•"/>
              <a:defRPr>
                <a:solidFill>
                  <a:srgbClr val="2D687E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Rounded Rectangle 6"/>
          <p:cNvSpPr/>
          <p:nvPr userDrawn="1"/>
        </p:nvSpPr>
        <p:spPr bwMode="auto">
          <a:xfrm>
            <a:off x="827584" y="1587600"/>
            <a:ext cx="36004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Rounded Rectangle 8"/>
          <p:cNvSpPr/>
          <p:nvPr userDrawn="1"/>
        </p:nvSpPr>
        <p:spPr bwMode="auto">
          <a:xfrm>
            <a:off x="4751641" y="1587600"/>
            <a:ext cx="36004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1151949" y="1845617"/>
            <a:ext cx="3024386" cy="38156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7" name="Chart Placeholder 12"/>
          <p:cNvSpPr>
            <a:spLocks noGrp="1"/>
          </p:cNvSpPr>
          <p:nvPr>
            <p:ph type="chart" sz="quarter" idx="11"/>
          </p:nvPr>
        </p:nvSpPr>
        <p:spPr>
          <a:xfrm>
            <a:off x="5064131" y="1844824"/>
            <a:ext cx="3024386" cy="381563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>
          <a:xfrm>
            <a:off x="4149553" y="1857457"/>
            <a:ext cx="3816424" cy="377474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6" name="Rounded Rectangle 15"/>
          <p:cNvSpPr/>
          <p:nvPr userDrawn="1"/>
        </p:nvSpPr>
        <p:spPr bwMode="auto">
          <a:xfrm>
            <a:off x="3708000" y="1587600"/>
            <a:ext cx="4644000" cy="4320000"/>
          </a:xfrm>
          <a:prstGeom prst="roundRect">
            <a:avLst>
              <a:gd name="adj" fmla="val 450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et 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 bwMode="auto">
          <a:xfrm>
            <a:off x="179512" y="116632"/>
            <a:ext cx="8964488" cy="6624736"/>
          </a:xfrm>
          <a:custGeom>
            <a:avLst/>
            <a:gdLst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8166652 w 8245424"/>
              <a:gd name="connsiteY7" fmla="*/ 6041908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851737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7668211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976480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4"/>
              <a:gd name="connsiteY0" fmla="*/ 268943 h 6120680"/>
              <a:gd name="connsiteX1" fmla="*/ 78772 w 8245424"/>
              <a:gd name="connsiteY1" fmla="*/ 78772 h 6120680"/>
              <a:gd name="connsiteX2" fmla="*/ 268944 w 8245424"/>
              <a:gd name="connsiteY2" fmla="*/ 1 h 6120680"/>
              <a:gd name="connsiteX3" fmla="*/ 7976481 w 8245424"/>
              <a:gd name="connsiteY3" fmla="*/ 0 h 6120680"/>
              <a:gd name="connsiteX4" fmla="*/ 8166652 w 8245424"/>
              <a:gd name="connsiteY4" fmla="*/ 78772 h 6120680"/>
              <a:gd name="connsiteX5" fmla="*/ 8245423 w 8245424"/>
              <a:gd name="connsiteY5" fmla="*/ 268944 h 6120680"/>
              <a:gd name="connsiteX6" fmla="*/ 8245424 w 8245424"/>
              <a:gd name="connsiteY6" fmla="*/ 5544616 h 6120680"/>
              <a:gd name="connsiteX7" fmla="*/ 6874542 w 8245424"/>
              <a:gd name="connsiteY7" fmla="*/ 5616624 h 6120680"/>
              <a:gd name="connsiteX8" fmla="*/ 7163149 w 8245424"/>
              <a:gd name="connsiteY8" fmla="*/ 6120680 h 6120680"/>
              <a:gd name="connsiteX9" fmla="*/ 268943 w 8245424"/>
              <a:gd name="connsiteY9" fmla="*/ 6120680 h 6120680"/>
              <a:gd name="connsiteX10" fmla="*/ 78772 w 8245424"/>
              <a:gd name="connsiteY10" fmla="*/ 6041908 h 6120680"/>
              <a:gd name="connsiteX11" fmla="*/ 1 w 8245424"/>
              <a:gd name="connsiteY11" fmla="*/ 5851736 h 6120680"/>
              <a:gd name="connsiteX12" fmla="*/ 0 w 8245424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874542 w 8245423"/>
              <a:gd name="connsiteY7" fmla="*/ 5616624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118259 w 8245423"/>
              <a:gd name="connsiteY7" fmla="*/ 5816668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7163149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6720174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8 w 8245423"/>
              <a:gd name="connsiteY6" fmla="*/ 5780642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440604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25235 w 8245423"/>
              <a:gd name="connsiteY7" fmla="*/ 5440604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245423"/>
              <a:gd name="connsiteY0" fmla="*/ 268943 h 6120680"/>
              <a:gd name="connsiteX1" fmla="*/ 78772 w 8245423"/>
              <a:gd name="connsiteY1" fmla="*/ 78772 h 6120680"/>
              <a:gd name="connsiteX2" fmla="*/ 268944 w 8245423"/>
              <a:gd name="connsiteY2" fmla="*/ 1 h 6120680"/>
              <a:gd name="connsiteX3" fmla="*/ 7976481 w 8245423"/>
              <a:gd name="connsiteY3" fmla="*/ 0 h 6120680"/>
              <a:gd name="connsiteX4" fmla="*/ 8166652 w 8245423"/>
              <a:gd name="connsiteY4" fmla="*/ 78772 h 6120680"/>
              <a:gd name="connsiteX5" fmla="*/ 8245423 w 8245423"/>
              <a:gd name="connsiteY5" fmla="*/ 268944 h 6120680"/>
              <a:gd name="connsiteX6" fmla="*/ 8235359 w 8245423"/>
              <a:gd name="connsiteY6" fmla="*/ 5372597 h 6120680"/>
              <a:gd name="connsiteX7" fmla="*/ 7297387 w 8245423"/>
              <a:gd name="connsiteY7" fmla="*/ 5712635 h 6120680"/>
              <a:gd name="connsiteX8" fmla="*/ 6575870 w 8245423"/>
              <a:gd name="connsiteY8" fmla="*/ 6120680 h 6120680"/>
              <a:gd name="connsiteX9" fmla="*/ 268943 w 8245423"/>
              <a:gd name="connsiteY9" fmla="*/ 6120680 h 6120680"/>
              <a:gd name="connsiteX10" fmla="*/ 78772 w 8245423"/>
              <a:gd name="connsiteY10" fmla="*/ 6041908 h 6120680"/>
              <a:gd name="connsiteX11" fmla="*/ 1 w 8245423"/>
              <a:gd name="connsiteY11" fmla="*/ 5851736 h 6120680"/>
              <a:gd name="connsiteX12" fmla="*/ 0 w 8245423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5"/>
              <a:gd name="connsiteY0" fmla="*/ 268943 h 6120680"/>
              <a:gd name="connsiteX1" fmla="*/ 78772 w 8375575"/>
              <a:gd name="connsiteY1" fmla="*/ 78772 h 6120680"/>
              <a:gd name="connsiteX2" fmla="*/ 268944 w 8375575"/>
              <a:gd name="connsiteY2" fmla="*/ 1 h 6120680"/>
              <a:gd name="connsiteX3" fmla="*/ 7976481 w 8375575"/>
              <a:gd name="connsiteY3" fmla="*/ 0 h 6120680"/>
              <a:gd name="connsiteX4" fmla="*/ 8166652 w 8375575"/>
              <a:gd name="connsiteY4" fmla="*/ 78772 h 6120680"/>
              <a:gd name="connsiteX5" fmla="*/ 8245423 w 8375575"/>
              <a:gd name="connsiteY5" fmla="*/ 268944 h 6120680"/>
              <a:gd name="connsiteX6" fmla="*/ 8235359 w 8375575"/>
              <a:gd name="connsiteY6" fmla="*/ 5372597 h 6120680"/>
              <a:gd name="connsiteX7" fmla="*/ 7441689 w 8375575"/>
              <a:gd name="connsiteY7" fmla="*/ 5440604 h 6120680"/>
              <a:gd name="connsiteX8" fmla="*/ 6575870 w 8375575"/>
              <a:gd name="connsiteY8" fmla="*/ 6120680 h 6120680"/>
              <a:gd name="connsiteX9" fmla="*/ 268943 w 8375575"/>
              <a:gd name="connsiteY9" fmla="*/ 6120680 h 6120680"/>
              <a:gd name="connsiteX10" fmla="*/ 78772 w 8375575"/>
              <a:gd name="connsiteY10" fmla="*/ 6041908 h 6120680"/>
              <a:gd name="connsiteX11" fmla="*/ 1 w 8375575"/>
              <a:gd name="connsiteY11" fmla="*/ 5851736 h 6120680"/>
              <a:gd name="connsiteX12" fmla="*/ 0 w 8375575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575870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9 w 8375574"/>
              <a:gd name="connsiteY6" fmla="*/ 5372597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307509 w 8375574"/>
              <a:gd name="connsiteY6" fmla="*/ 5712635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5358 w 8375574"/>
              <a:gd name="connsiteY6" fmla="*/ 5780642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  <a:gd name="connsiteX0" fmla="*/ 0 w 8375574"/>
              <a:gd name="connsiteY0" fmla="*/ 268943 h 6120680"/>
              <a:gd name="connsiteX1" fmla="*/ 78772 w 8375574"/>
              <a:gd name="connsiteY1" fmla="*/ 78772 h 6120680"/>
              <a:gd name="connsiteX2" fmla="*/ 268944 w 8375574"/>
              <a:gd name="connsiteY2" fmla="*/ 1 h 6120680"/>
              <a:gd name="connsiteX3" fmla="*/ 7976481 w 8375574"/>
              <a:gd name="connsiteY3" fmla="*/ 0 h 6120680"/>
              <a:gd name="connsiteX4" fmla="*/ 8166652 w 8375574"/>
              <a:gd name="connsiteY4" fmla="*/ 78772 h 6120680"/>
              <a:gd name="connsiteX5" fmla="*/ 8245423 w 8375574"/>
              <a:gd name="connsiteY5" fmla="*/ 268944 h 6120680"/>
              <a:gd name="connsiteX6" fmla="*/ 8231407 w 8375574"/>
              <a:gd name="connsiteY6" fmla="*/ 5741098 h 6120680"/>
              <a:gd name="connsiteX7" fmla="*/ 7441688 w 8375574"/>
              <a:gd name="connsiteY7" fmla="*/ 5780642 h 6120680"/>
              <a:gd name="connsiteX8" fmla="*/ 6936628 w 8375574"/>
              <a:gd name="connsiteY8" fmla="*/ 6120680 h 6120680"/>
              <a:gd name="connsiteX9" fmla="*/ 268943 w 8375574"/>
              <a:gd name="connsiteY9" fmla="*/ 6120680 h 6120680"/>
              <a:gd name="connsiteX10" fmla="*/ 78772 w 8375574"/>
              <a:gd name="connsiteY10" fmla="*/ 6041908 h 6120680"/>
              <a:gd name="connsiteX11" fmla="*/ 1 w 8375574"/>
              <a:gd name="connsiteY11" fmla="*/ 5851736 h 6120680"/>
              <a:gd name="connsiteX12" fmla="*/ 0 w 8375574"/>
              <a:gd name="connsiteY12" fmla="*/ 268943 h 612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375574" h="6120680">
                <a:moveTo>
                  <a:pt x="0" y="268943"/>
                </a:moveTo>
                <a:cubicBezTo>
                  <a:pt x="0" y="197615"/>
                  <a:pt x="28335" y="129208"/>
                  <a:pt x="78772" y="78772"/>
                </a:cubicBezTo>
                <a:cubicBezTo>
                  <a:pt x="129209" y="28335"/>
                  <a:pt x="197615" y="1"/>
                  <a:pt x="268944" y="1"/>
                </a:cubicBezTo>
                <a:lnTo>
                  <a:pt x="7976481" y="0"/>
                </a:lnTo>
                <a:cubicBezTo>
                  <a:pt x="8047809" y="0"/>
                  <a:pt x="8116216" y="28335"/>
                  <a:pt x="8166652" y="78772"/>
                </a:cubicBezTo>
                <a:cubicBezTo>
                  <a:pt x="8217089" y="129209"/>
                  <a:pt x="8245423" y="197615"/>
                  <a:pt x="8245423" y="268944"/>
                </a:cubicBezTo>
                <a:cubicBezTo>
                  <a:pt x="8245423" y="2129875"/>
                  <a:pt x="8231407" y="3880167"/>
                  <a:pt x="8231407" y="5741098"/>
                </a:cubicBezTo>
                <a:cubicBezTo>
                  <a:pt x="8231407" y="5812426"/>
                  <a:pt x="8375574" y="5766529"/>
                  <a:pt x="7441688" y="5780642"/>
                </a:cubicBezTo>
                <a:cubicBezTo>
                  <a:pt x="6758580" y="5753108"/>
                  <a:pt x="7007957" y="6120680"/>
                  <a:pt x="6936628" y="6120680"/>
                </a:cubicBezTo>
                <a:lnTo>
                  <a:pt x="268943" y="6120680"/>
                </a:lnTo>
                <a:cubicBezTo>
                  <a:pt x="197615" y="6120680"/>
                  <a:pt x="129208" y="6092345"/>
                  <a:pt x="78772" y="6041908"/>
                </a:cubicBezTo>
                <a:cubicBezTo>
                  <a:pt x="28335" y="5991471"/>
                  <a:pt x="1" y="5923065"/>
                  <a:pt x="1" y="5851736"/>
                </a:cubicBezTo>
                <a:cubicBezTo>
                  <a:pt x="1" y="3990805"/>
                  <a:pt x="0" y="2129874"/>
                  <a:pt x="0" y="268943"/>
                </a:cubicBezTo>
                <a:close/>
              </a:path>
            </a:pathLst>
          </a:custGeom>
          <a:ln w="127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788400" y="288000"/>
            <a:ext cx="7560000" cy="1195200"/>
          </a:xfr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GB" sz="2400" b="1" dirty="0">
                <a:solidFill>
                  <a:srgbClr val="1B3B5A"/>
                </a:solidFill>
                <a:latin typeface="+mj-lt"/>
                <a:ea typeface="+mj-ea"/>
                <a:cs typeface="+mj-cs"/>
                <a:sym typeface="Trebuchet MS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Espace réservé du texte 6"/>
          <p:cNvSpPr>
            <a:spLocks noGrp="1"/>
          </p:cNvSpPr>
          <p:nvPr>
            <p:ph type="body" sz="quarter" idx="11"/>
          </p:nvPr>
        </p:nvSpPr>
        <p:spPr>
          <a:xfrm>
            <a:off x="788400" y="1587600"/>
            <a:ext cx="2736000" cy="4320000"/>
          </a:xfrm>
          <a:prstGeom prst="rect">
            <a:avLst/>
          </a:prstGeom>
        </p:spPr>
        <p:txBody>
          <a:bodyPr/>
          <a:lstStyle>
            <a:lvl1pPr marL="355600" indent="-273050" algn="l">
              <a:buSzPct val="123000"/>
              <a:buFont typeface="Arial" pitchFamily="34" charset="0"/>
              <a:buChar char="•"/>
              <a:defRPr sz="2000">
                <a:solidFill>
                  <a:srgbClr val="2D687E"/>
                </a:solidFill>
              </a:defRPr>
            </a:lvl1pPr>
            <a:lvl2pPr algn="l">
              <a:buSzPct val="150000"/>
              <a:buFontTx/>
              <a:buNone/>
              <a:defRPr sz="1800">
                <a:solidFill>
                  <a:srgbClr val="595959"/>
                </a:solidFill>
              </a:defRPr>
            </a:lvl2pPr>
            <a:lvl3pPr algn="l">
              <a:buSzPct val="150000"/>
              <a:buFontTx/>
              <a:buNone/>
              <a:defRPr sz="1600">
                <a:solidFill>
                  <a:srgbClr val="595959"/>
                </a:solidFill>
              </a:defRPr>
            </a:lvl3pPr>
            <a:lvl4pPr algn="l">
              <a:buSzPct val="150000"/>
              <a:buFontTx/>
              <a:buNone/>
              <a:defRPr sz="1400">
                <a:solidFill>
                  <a:srgbClr val="595959"/>
                </a:solidFill>
              </a:defRPr>
            </a:lvl4pPr>
            <a:lvl5pPr algn="l">
              <a:buSzPct val="150000"/>
              <a:buFontTx/>
              <a:buNone/>
              <a:defRPr sz="1200">
                <a:solidFill>
                  <a:srgbClr val="595959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half" idx="12"/>
          </p:nvPr>
        </p:nvSpPr>
        <p:spPr>
          <a:xfrm>
            <a:off x="3708000" y="1587600"/>
            <a:ext cx="4644000" cy="4320000"/>
          </a:xfrm>
          <a:prstGeom prst="roundRect">
            <a:avLst/>
          </a:prstGeom>
          <a:solidFill>
            <a:srgbClr val="2D687E"/>
          </a:solidFill>
          <a:ln w="12700">
            <a:solidFill>
              <a:schemeClr val="tx1"/>
            </a:solidFill>
          </a:ln>
        </p:spPr>
        <p:txBody>
          <a:bodyPr lIns="144000" tIns="144000" rIns="144000" bIns="14400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0975" y="6269368"/>
            <a:ext cx="835025" cy="365125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C13E1E1F-A075-43B6-BA6C-3E52AA120B4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757488"/>
            <a:ext cx="7772400" cy="201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>
                <a:sym typeface="Trebuchet MS" charset="0"/>
              </a:rPr>
              <a:t>Cliquez pour modifier le style du titre</a:t>
            </a:r>
            <a:endParaRPr lang="en-US" smtClean="0">
              <a:sym typeface="Trebuchet MS" charset="0"/>
            </a:endParaRPr>
          </a:p>
        </p:txBody>
      </p:sp>
      <p:pic>
        <p:nvPicPr>
          <p:cNvPr id="4" name="Picture 3" descr="kaftpowerpoint-righ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9144000" cy="7533456"/>
          </a:xfrm>
          <a:prstGeom prst="rect">
            <a:avLst/>
          </a:prstGeom>
        </p:spPr>
      </p:pic>
      <p:sp>
        <p:nvSpPr>
          <p:cNvPr id="5" name="Rectangle 1"/>
          <p:cNvSpPr>
            <a:spLocks/>
          </p:cNvSpPr>
          <p:nvPr/>
        </p:nvSpPr>
        <p:spPr bwMode="auto">
          <a:xfrm>
            <a:off x="7847281" y="6344945"/>
            <a:ext cx="979435" cy="384721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cap="none" spc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Verdana Bold" charset="0"/>
                <a:cs typeface="Verdana Bold" charset="0"/>
                <a:sym typeface="Verdana Bold" charset="0"/>
              </a:rPr>
              <a:t>plan.be</a:t>
            </a:r>
            <a:endParaRPr lang="en-US" sz="2000" b="1" cap="none" spc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Verdana Bold" charset="0"/>
              <a:cs typeface="Verdana Bold" charset="0"/>
              <a:sym typeface="Verdana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11" r:id="rId4"/>
    <p:sldLayoutId id="2147483706" r:id="rId5"/>
    <p:sldLayoutId id="2147483713" r:id="rId6"/>
    <p:sldLayoutId id="2147483714" r:id="rId7"/>
    <p:sldLayoutId id="2147483707" r:id="rId8"/>
    <p:sldLayoutId id="2147483712" r:id="rId9"/>
  </p:sldLayoutIdLst>
  <p:transition/>
  <p:hf sldNum="0"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+mj-lt"/>
          <a:ea typeface="+mj-ea"/>
          <a:cs typeface="+mj-cs"/>
          <a:sym typeface="Trebuchet MS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9pPr>
    </p:titleStyle>
    <p:bodyStyle>
      <a:lvl1pPr marL="39688" algn="r" rtl="0" eaLnBrk="1" fontAlgn="base" hangingPunct="1">
        <a:spcBef>
          <a:spcPts val="40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Verdana" charset="0"/>
        </a:defRPr>
      </a:lvl1pPr>
      <a:lvl2pPr marL="496888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2pPr>
      <a:lvl3pPr marL="954088" algn="ctr" rtl="0" eaLnBrk="1" fontAlgn="base" hangingPunct="1">
        <a:spcBef>
          <a:spcPts val="400"/>
        </a:spcBef>
        <a:spcAft>
          <a:spcPct val="0"/>
        </a:spcAft>
        <a:defRPr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3pPr>
      <a:lvl4pPr marL="1411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4pPr>
      <a:lvl5pPr marL="18684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5pPr>
      <a:lvl6pPr marL="23256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6pPr>
      <a:lvl7pPr marL="27828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7pPr>
      <a:lvl8pPr marL="32400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8pPr>
      <a:lvl9pPr marL="3697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757488"/>
            <a:ext cx="77724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>
                <a:sym typeface="Trebuchet MS" pitchFamily="34" charset="0"/>
              </a:rPr>
              <a:t>Cliquez pour modifier le style du titre</a:t>
            </a:r>
            <a:endParaRPr lang="en-US" smtClean="0">
              <a:sym typeface="Trebuchet MS" pitchFamily="34" charset="0"/>
            </a:endParaRPr>
          </a:p>
        </p:txBody>
      </p:sp>
      <p:pic>
        <p:nvPicPr>
          <p:cNvPr id="1027" name="Picture 3" descr="kaftpowerpoint-righ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53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/>
          <p:cNvSpPr>
            <a:spLocks/>
          </p:cNvSpPr>
          <p:nvPr/>
        </p:nvSpPr>
        <p:spPr bwMode="auto">
          <a:xfrm>
            <a:off x="7847013" y="6345238"/>
            <a:ext cx="979487" cy="384175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defRPr/>
            </a:pPr>
            <a:r>
              <a:rPr lang="en-US" sz="2000" b="1" dirty="0" err="1">
                <a:solidFill>
                  <a:srgbClr val="FFFFFF"/>
                </a:solidFill>
                <a:latin typeface="Trebuchet MS"/>
                <a:ea typeface="Verdana Bold" charset="0"/>
                <a:cs typeface="Verdana Bold" charset="0"/>
                <a:sym typeface="Verdana Bold" charset="0"/>
              </a:rPr>
              <a:t>plan.be</a:t>
            </a:r>
            <a:endParaRPr lang="en-US" sz="2000" b="1" dirty="0">
              <a:solidFill>
                <a:srgbClr val="FFFFFF"/>
              </a:solidFill>
              <a:latin typeface="Trebuchet MS"/>
              <a:ea typeface="Verdana Bold" charset="0"/>
              <a:cs typeface="Verdana Bold" charset="0"/>
              <a:sym typeface="Verdan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</p:sldLayoutIdLst>
  <p:transition/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+mj-lt"/>
          <a:ea typeface="+mj-ea"/>
          <a:cs typeface="+mj-cs"/>
          <a:sym typeface="Trebuchet MS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>
          <a:solidFill>
            <a:srgbClr val="214A5B"/>
          </a:solidFill>
          <a:latin typeface="Trebuchet MS" charset="0"/>
          <a:ea typeface="ヒラギノ角ゴ ProN W3" charset="0"/>
          <a:cs typeface="ヒラギノ角ゴ ProN W3" charset="0"/>
          <a:sym typeface="Trebuchet MS" charset="0"/>
        </a:defRPr>
      </a:lvl9pPr>
    </p:titleStyle>
    <p:bodyStyle>
      <a:lvl1pPr marL="39688" algn="r" rtl="0" eaLnBrk="0" fontAlgn="base" hangingPunct="0">
        <a:spcBef>
          <a:spcPts val="40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Verdana" pitchFamily="34" charset="0"/>
        </a:defRPr>
      </a:lvl1pPr>
      <a:lvl2pPr marL="496888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Verdana" pitchFamily="34" charset="0"/>
        </a:defRPr>
      </a:lvl2pPr>
      <a:lvl3pPr marL="954088" algn="ctr" rtl="0" eaLnBrk="0" fontAlgn="base" hangingPunct="0">
        <a:spcBef>
          <a:spcPts val="400"/>
        </a:spcBef>
        <a:spcAft>
          <a:spcPct val="0"/>
        </a:spcAft>
        <a:defRPr>
          <a:solidFill>
            <a:srgbClr val="878787"/>
          </a:solidFill>
          <a:latin typeface="+mn-lt"/>
          <a:ea typeface="+mn-ea"/>
          <a:cs typeface="+mn-cs"/>
          <a:sym typeface="Verdana" pitchFamily="34" charset="0"/>
        </a:defRPr>
      </a:lvl3pPr>
      <a:lvl4pPr marL="1411288" algn="ctr" rtl="0" eaLnBrk="0" fontAlgn="base" hangingPunct="0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pitchFamily="34" charset="0"/>
        </a:defRPr>
      </a:lvl4pPr>
      <a:lvl5pPr marL="1868488" algn="ctr" rtl="0" eaLnBrk="0" fontAlgn="base" hangingPunct="0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pitchFamily="34" charset="0"/>
        </a:defRPr>
      </a:lvl5pPr>
      <a:lvl6pPr marL="23256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6pPr>
      <a:lvl7pPr marL="27828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7pPr>
      <a:lvl8pPr marL="32400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8pPr>
      <a:lvl9pPr marL="3697288" algn="ctr" rtl="0" eaLnBrk="1" fontAlgn="base" hangingPunct="1">
        <a:spcBef>
          <a:spcPts val="400"/>
        </a:spcBef>
        <a:spcAft>
          <a:spcPct val="0"/>
        </a:spcAft>
        <a:defRPr sz="1600">
          <a:solidFill>
            <a:srgbClr val="878787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2.xml"/><Relationship Id="rId7" Type="http://schemas.microsoft.com/office/2007/relationships/hdphoto" Target="../media/hdphoto1.wdp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4653136"/>
            <a:ext cx="5976664" cy="1289248"/>
          </a:xfrm>
        </p:spPr>
        <p:txBody>
          <a:bodyPr/>
          <a:lstStyle/>
          <a:p>
            <a:r>
              <a:rPr lang="en-GB" sz="2200" dirty="0" smtClean="0"/>
              <a:t>Nadine </a:t>
            </a:r>
            <a:r>
              <a:rPr lang="en-GB" sz="2200" dirty="0" err="1" smtClean="0"/>
              <a:t>Gouzée</a:t>
            </a:r>
            <a:r>
              <a:rPr lang="en-GB" sz="2200" dirty="0" smtClean="0"/>
              <a:t> &amp; Johan </a:t>
            </a:r>
            <a:r>
              <a:rPr lang="en-GB" sz="2200" dirty="0" err="1" smtClean="0"/>
              <a:t>Pauwels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Bureau </a:t>
            </a:r>
            <a:r>
              <a:rPr lang="en-GB" sz="2200" dirty="0" err="1" smtClean="0"/>
              <a:t>fédéral</a:t>
            </a:r>
            <a:r>
              <a:rPr lang="en-GB" sz="2200" dirty="0" smtClean="0"/>
              <a:t> du Plan | </a:t>
            </a:r>
            <a:r>
              <a:rPr lang="en-GB" sz="2200" dirty="0" err="1" smtClean="0"/>
              <a:t>Federaal</a:t>
            </a:r>
            <a:r>
              <a:rPr lang="en-GB" sz="2200" dirty="0" smtClean="0"/>
              <a:t> </a:t>
            </a:r>
            <a:r>
              <a:rPr lang="en-GB" sz="2200" dirty="0" err="1" smtClean="0"/>
              <a:t>Planbureau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1600" dirty="0" smtClean="0"/>
              <a:t>Task Force  </a:t>
            </a:r>
            <a:r>
              <a:rPr lang="en-GB" sz="1600" dirty="0" err="1" smtClean="0"/>
              <a:t>Développement</a:t>
            </a:r>
            <a:r>
              <a:rPr lang="en-GB" sz="1600" dirty="0" smtClean="0"/>
              <a:t> Durable / </a:t>
            </a:r>
            <a:r>
              <a:rPr lang="en-GB" sz="1600" dirty="0" err="1" smtClean="0"/>
              <a:t>Duurzame</a:t>
            </a:r>
            <a:r>
              <a:rPr lang="en-GB" sz="1600" dirty="0" smtClean="0"/>
              <a:t> </a:t>
            </a:r>
            <a:r>
              <a:rPr lang="en-GB" sz="1600" dirty="0" err="1" smtClean="0"/>
              <a:t>Ontwikkeling</a:t>
            </a:r>
            <a:endParaRPr lang="en-GB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88232" y="2780928"/>
            <a:ext cx="7076256" cy="936104"/>
          </a:xfrm>
        </p:spPr>
        <p:txBody>
          <a:bodyPr/>
          <a:lstStyle/>
          <a:p>
            <a:r>
              <a:rPr lang="en-GB" dirty="0" smtClean="0"/>
              <a:t>Het BBP en </a:t>
            </a:r>
            <a:r>
              <a:rPr lang="en-GB" dirty="0" err="1" smtClean="0"/>
              <a:t>verder</a:t>
            </a:r>
            <a:r>
              <a:rPr lang="en-GB" dirty="0" smtClean="0"/>
              <a:t>: </a:t>
            </a:r>
            <a:r>
              <a:rPr lang="en-GB" dirty="0" err="1" smtClean="0"/>
              <a:t>satellietrekeningen</a:t>
            </a:r>
            <a:r>
              <a:rPr lang="en-GB" dirty="0" smtClean="0"/>
              <a:t> en </a:t>
            </a:r>
            <a:r>
              <a:rPr lang="en-GB" dirty="0" err="1" smtClean="0"/>
              <a:t>indicatoren</a:t>
            </a:r>
            <a:r>
              <a:rPr lang="en-GB" dirty="0" smtClean="0"/>
              <a:t> van </a:t>
            </a:r>
            <a:r>
              <a:rPr lang="en-GB" dirty="0" err="1" smtClean="0"/>
              <a:t>duurzame</a:t>
            </a:r>
            <a:r>
              <a:rPr lang="en-GB" dirty="0" smtClean="0"/>
              <a:t> </a:t>
            </a:r>
            <a:r>
              <a:rPr lang="en-GB" dirty="0" err="1" smtClean="0"/>
              <a:t>ontwikkeling</a:t>
            </a:r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34663" y="341123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9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Symposium</a:t>
            </a:r>
            <a:endParaRPr lang="en-US" sz="1900" dirty="0">
              <a:solidFill>
                <a:srgbClr val="FFFFFF"/>
              </a:solidFill>
              <a:latin typeface="Trebuchet MS" pitchFamily="34" charset="0"/>
              <a:ea typeface="+mn-ea"/>
              <a:cs typeface="+mn-cs"/>
              <a:sym typeface="Verdana" pitchFamily="34" charset="0"/>
            </a:endParaRPr>
          </a:p>
          <a:p>
            <a:pPr algn="r"/>
            <a:r>
              <a:rPr lang="en-US" sz="17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26/11/2012</a:t>
            </a:r>
            <a:endParaRPr lang="en-US" sz="1700" dirty="0">
              <a:solidFill>
                <a:srgbClr val="FFFFFF"/>
              </a:solidFill>
              <a:latin typeface="Trebuchet MS" pitchFamily="34" charset="0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381424"/>
            <a:ext cx="7200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Au-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delà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du PIB.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État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des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connaissances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scientifiques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et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possibilités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d’action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en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Belgique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/>
            </a:r>
            <a:b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</a:b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Voorbij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het BBP.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Wetenschappelijke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inzichten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en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beleidsmogelijkheden</a:t>
            </a:r>
            <a:r>
              <a:rPr lang="en-US" sz="1400" dirty="0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 in </a:t>
            </a:r>
            <a:r>
              <a:rPr lang="en-US" sz="1400" dirty="0" err="1" smtClean="0">
                <a:solidFill>
                  <a:srgbClr val="FFFFFF"/>
                </a:solidFill>
                <a:latin typeface="Trebuchet MS" pitchFamily="34" charset="0"/>
                <a:ea typeface="+mn-ea"/>
                <a:cs typeface="+mn-cs"/>
                <a:sym typeface="Verdana" pitchFamily="34" charset="0"/>
              </a:rPr>
              <a:t>België</a:t>
            </a:r>
            <a:endParaRPr lang="en-US" sz="1400" dirty="0">
              <a:solidFill>
                <a:srgbClr val="FFFFFF"/>
              </a:solidFill>
              <a:latin typeface="Trebuchet MS" pitchFamily="34" charset="0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88232" y="1628800"/>
            <a:ext cx="7076256" cy="936104"/>
          </a:xfrm>
        </p:spPr>
        <p:txBody>
          <a:bodyPr/>
          <a:lstStyle/>
          <a:p>
            <a:r>
              <a:rPr lang="en-GB" dirty="0" smtClean="0"/>
              <a:t>Le PIB et au-</a:t>
            </a:r>
            <a:r>
              <a:rPr lang="en-GB" dirty="0" err="1" smtClean="0"/>
              <a:t>delà</a:t>
            </a:r>
            <a:r>
              <a:rPr lang="en-GB" dirty="0" smtClean="0"/>
              <a:t>: </a:t>
            </a:r>
            <a:r>
              <a:rPr lang="en-GB" dirty="0" err="1" smtClean="0"/>
              <a:t>comptes</a:t>
            </a:r>
            <a:r>
              <a:rPr lang="en-GB" dirty="0" smtClean="0"/>
              <a:t> satellites et </a:t>
            </a:r>
            <a:r>
              <a:rPr lang="en-GB" dirty="0" err="1" smtClean="0"/>
              <a:t>indicateurs</a:t>
            </a:r>
            <a:r>
              <a:rPr lang="en-GB" dirty="0" smtClean="0"/>
              <a:t> de </a:t>
            </a:r>
            <a:r>
              <a:rPr lang="en-GB" dirty="0" err="1" smtClean="0"/>
              <a:t>développement</a:t>
            </a:r>
            <a:r>
              <a:rPr lang="en-GB" dirty="0" smtClean="0"/>
              <a:t> durable </a:t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47431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/>
          <p:cNvSpPr>
            <a:spLocks noGrp="1"/>
          </p:cNvSpPr>
          <p:nvPr>
            <p:ph type="title"/>
          </p:nvPr>
        </p:nvSpPr>
        <p:spPr>
          <a:xfrm>
            <a:off x="395288" y="287338"/>
            <a:ext cx="8497192" cy="1196975"/>
          </a:xfrm>
          <a:ln w="9525"/>
        </p:spPr>
        <p:txBody>
          <a:bodyPr/>
          <a:lstStyle/>
          <a:p>
            <a:r>
              <a:rPr lang="en-GB" dirty="0" smtClean="0">
                <a:sym typeface="Trebuchet MS" pitchFamily="34" charset="0"/>
              </a:rPr>
              <a:t>I.5  Force et </a:t>
            </a:r>
            <a:r>
              <a:rPr lang="en-GB" dirty="0" err="1" smtClean="0">
                <a:sym typeface="Trebuchet MS" pitchFamily="34" charset="0"/>
              </a:rPr>
              <a:t>faiblesse</a:t>
            </a:r>
            <a:r>
              <a:rPr lang="en-GB" dirty="0" smtClean="0">
                <a:sym typeface="Trebuchet MS" pitchFamily="34" charset="0"/>
              </a:rPr>
              <a:t> des </a:t>
            </a:r>
            <a:r>
              <a:rPr lang="en-GB" dirty="0" err="1" smtClean="0">
                <a:sym typeface="Trebuchet MS" pitchFamily="34" charset="0"/>
              </a:rPr>
              <a:t>autres</a:t>
            </a:r>
            <a:r>
              <a:rPr lang="en-GB" dirty="0" smtClean="0">
                <a:sym typeface="Trebuchet MS" pitchFamily="34" charset="0"/>
              </a:rPr>
              <a:t> </a:t>
            </a:r>
            <a:r>
              <a:rPr lang="en-GB" dirty="0" err="1">
                <a:sym typeface="Trebuchet MS" pitchFamily="34" charset="0"/>
              </a:rPr>
              <a:t>i</a:t>
            </a:r>
            <a:r>
              <a:rPr lang="en-GB" dirty="0" err="1" smtClean="0">
                <a:sym typeface="Trebuchet MS" pitchFamily="34" charset="0"/>
              </a:rPr>
              <a:t>ndicateurs</a:t>
            </a:r>
            <a:r>
              <a:rPr lang="en-GB" dirty="0" smtClean="0">
                <a:sym typeface="Trebuchet MS" pitchFamily="34" charset="0"/>
              </a:rPr>
              <a:t> </a:t>
            </a:r>
            <a:r>
              <a:rPr lang="en-GB" dirty="0" err="1" smtClean="0">
                <a:sym typeface="Trebuchet MS" pitchFamily="34" charset="0"/>
              </a:rPr>
              <a:t>synthétiques</a:t>
            </a:r>
            <a:endParaRPr lang="en-GB" dirty="0" smtClean="0">
              <a:sym typeface="Trebuchet MS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90722"/>
              </p:ext>
            </p:extLst>
          </p:nvPr>
        </p:nvGraphicFramePr>
        <p:xfrm>
          <a:off x="1331415" y="1412875"/>
          <a:ext cx="6985001" cy="458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813"/>
                <a:gridCol w="1181188"/>
                <a:gridCol w="1397000"/>
                <a:gridCol w="1397000"/>
                <a:gridCol w="1397000"/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Indicateurs de DD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Création</a:t>
                      </a:r>
                      <a:endParaRPr lang="en-GB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endParaRPr lang="en-GB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Utiles à la décision </a:t>
                      </a: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Utiles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à la communication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27" marB="45727" anchor="ctr"/>
                </a:tc>
              </a:tr>
              <a:tr h="988460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Indicateurs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basés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sur</a:t>
                      </a:r>
                      <a:r>
                        <a:rPr lang="en-GB" sz="1200" baseline="0" dirty="0" smtClean="0"/>
                        <a:t> les </a:t>
                      </a:r>
                      <a:r>
                        <a:rPr lang="en-GB" sz="1200" baseline="0" dirty="0" err="1" smtClean="0"/>
                        <a:t>comptes</a:t>
                      </a:r>
                      <a:r>
                        <a:rPr lang="en-GB" sz="1200" baseline="0" dirty="0" smtClean="0"/>
                        <a:t> satellites </a:t>
                      </a:r>
                      <a:r>
                        <a:rPr lang="en-GB" sz="1200" baseline="0" dirty="0" err="1" smtClean="0"/>
                        <a:t>environnementaux</a:t>
                      </a:r>
                      <a:endParaRPr lang="en-GB" sz="1200" dirty="0"/>
                    </a:p>
                  </a:txBody>
                  <a:tcPr marL="91443" marR="91443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1993</a:t>
                      </a: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Institut</a:t>
                      </a:r>
                      <a:r>
                        <a:rPr lang="en-GB" sz="1200" dirty="0" smtClean="0"/>
                        <a:t> des </a:t>
                      </a:r>
                      <a:r>
                        <a:rPr lang="en-GB" sz="1200" dirty="0" err="1" smtClean="0"/>
                        <a:t>Comptes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Nationaux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+++</a:t>
                      </a: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-</a:t>
                      </a:r>
                    </a:p>
                  </a:txBody>
                  <a:tcPr marL="91443" marR="91443" marT="45727" marB="45727" anchor="ctr"/>
                </a:tc>
              </a:tr>
              <a:tr h="768802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Empreinte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écologique</a:t>
                      </a:r>
                      <a:r>
                        <a:rPr lang="en-GB" sz="1200" dirty="0" smtClean="0"/>
                        <a:t/>
                      </a:r>
                      <a:br>
                        <a:rPr lang="en-GB" sz="1200" dirty="0" smtClean="0"/>
                      </a:br>
                      <a:r>
                        <a:rPr lang="en-GB" sz="1200" dirty="0" smtClean="0"/>
                        <a:t>&amp; </a:t>
                      </a:r>
                      <a:r>
                        <a:rPr lang="en-GB" sz="1200" dirty="0" err="1" smtClean="0"/>
                        <a:t>Biocapacité</a:t>
                      </a:r>
                      <a:endParaRPr lang="en-GB" sz="1200" dirty="0"/>
                    </a:p>
                  </a:txBody>
                  <a:tcPr marL="91443" marR="91443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1996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Global </a:t>
                      </a:r>
                      <a:r>
                        <a:rPr lang="fr-BE" sz="1200" dirty="0" err="1" smtClean="0"/>
                        <a:t>Footprint</a:t>
                      </a:r>
                      <a:r>
                        <a:rPr lang="fr-BE" sz="1200" baseline="0" dirty="0" smtClean="0"/>
                        <a:t> Network</a:t>
                      </a:r>
                      <a:endParaRPr lang="fr-BE" sz="1200" dirty="0" smtClean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-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+++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</a:tr>
              <a:tr h="768802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Indicateur</a:t>
                      </a:r>
                      <a:r>
                        <a:rPr lang="en-GB" sz="1200" dirty="0" smtClean="0"/>
                        <a:t> de </a:t>
                      </a:r>
                      <a:r>
                        <a:rPr lang="en-GB" sz="1200" dirty="0" err="1" smtClean="0"/>
                        <a:t>développement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humain</a:t>
                      </a:r>
                      <a:endParaRPr lang="en-GB" sz="1200" dirty="0"/>
                    </a:p>
                  </a:txBody>
                  <a:tcPr marL="91443" marR="91443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1990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Programme des NU pour</a:t>
                      </a:r>
                      <a:r>
                        <a:rPr lang="fr-BE" sz="1200" baseline="0" dirty="0" smtClean="0"/>
                        <a:t> le Développement</a:t>
                      </a:r>
                      <a:endParaRPr lang="fr-BE" sz="1200" dirty="0" smtClean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+++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</a:tr>
              <a:tr h="640177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Indicateurs</a:t>
                      </a:r>
                      <a:r>
                        <a:rPr lang="en-GB" sz="1200" dirty="0" smtClean="0"/>
                        <a:t> de finances </a:t>
                      </a:r>
                      <a:r>
                        <a:rPr lang="en-GB" sz="1200" dirty="0" err="1" smtClean="0"/>
                        <a:t>publiques</a:t>
                      </a:r>
                      <a:r>
                        <a:rPr lang="en-GB" sz="1200" dirty="0" smtClean="0"/>
                        <a:t> </a:t>
                      </a:r>
                    </a:p>
                  </a:txBody>
                  <a:tcPr marL="91443" marR="91443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1946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Institut</a:t>
                      </a:r>
                      <a:r>
                        <a:rPr lang="en-GB" sz="1200" dirty="0" smtClean="0"/>
                        <a:t> des </a:t>
                      </a:r>
                      <a:r>
                        <a:rPr lang="en-GB" sz="1200" dirty="0" err="1" smtClean="0"/>
                        <a:t>Comptes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Nationaux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+++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+++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</a:tr>
              <a:tr h="768802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Indicateurs</a:t>
                      </a:r>
                      <a:r>
                        <a:rPr lang="en-GB" sz="1200" dirty="0" smtClean="0"/>
                        <a:t> de </a:t>
                      </a:r>
                      <a:r>
                        <a:rPr lang="en-GB" sz="1200" dirty="0" err="1" smtClean="0"/>
                        <a:t>mise</a:t>
                      </a:r>
                      <a:r>
                        <a:rPr lang="en-GB" sz="1200" dirty="0" smtClean="0"/>
                        <a:t> en oeuvre des Plans de</a:t>
                      </a:r>
                      <a:r>
                        <a:rPr lang="en-GB" sz="1200" baseline="0" dirty="0" smtClean="0"/>
                        <a:t> DD</a:t>
                      </a:r>
                      <a:endParaRPr lang="en-GB" sz="1200" dirty="0"/>
                    </a:p>
                  </a:txBody>
                  <a:tcPr marL="91443" marR="91443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2005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dirty="0" smtClean="0"/>
                        <a:t>Bureau fédéral du Plan</a:t>
                      </a:r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200" smtClean="0"/>
                        <a:t>++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+++</a:t>
                      </a:r>
                      <a:endParaRPr lang="en-GB" sz="1200" dirty="0"/>
                    </a:p>
                  </a:txBody>
                  <a:tcPr marL="91443" marR="91443" marT="45727" marB="45727" anchor="ctr"/>
                </a:tc>
              </a:tr>
            </a:tbl>
          </a:graphicData>
        </a:graphic>
      </p:graphicFrame>
      <p:pic>
        <p:nvPicPr>
          <p:cNvPr id="9" name="Picture 2" descr="pictos_ID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89363"/>
            <a:ext cx="4635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pictos_bio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068638"/>
            <a:ext cx="4635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pictos_s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133600"/>
            <a:ext cx="463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pictos_rapport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229225"/>
            <a:ext cx="4635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pictos_comptes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508500"/>
            <a:ext cx="4635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5259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8400" y="1269240"/>
            <a:ext cx="7560000" cy="5112088"/>
          </a:xfrm>
        </p:spPr>
        <p:txBody>
          <a:bodyPr/>
          <a:lstStyle/>
          <a:p>
            <a:r>
              <a:rPr lang="en-GB" dirty="0" err="1" smtClean="0"/>
              <a:t>Voldoende</a:t>
            </a:r>
            <a:r>
              <a:rPr lang="en-GB" dirty="0" smtClean="0"/>
              <a:t> </a:t>
            </a:r>
            <a:r>
              <a:rPr lang="en-GB" dirty="0" err="1" smtClean="0"/>
              <a:t>aantal</a:t>
            </a:r>
            <a:r>
              <a:rPr lang="en-GB" dirty="0" smtClean="0"/>
              <a:t> </a:t>
            </a:r>
            <a:r>
              <a:rPr lang="en-GB" dirty="0" err="1" smtClean="0"/>
              <a:t>indicatoren</a:t>
            </a:r>
            <a:r>
              <a:rPr lang="en-GB" dirty="0" smtClean="0"/>
              <a:t>, </a:t>
            </a:r>
            <a:r>
              <a:rPr lang="en-GB" dirty="0" err="1" smtClean="0"/>
              <a:t>uitgebreide</a:t>
            </a:r>
            <a:r>
              <a:rPr lang="en-GB" dirty="0" smtClean="0"/>
              <a:t> en </a:t>
            </a:r>
            <a:r>
              <a:rPr lang="en-GB" dirty="0" err="1" smtClean="0"/>
              <a:t>beknopte</a:t>
            </a:r>
            <a:r>
              <a:rPr lang="en-GB" dirty="0" smtClean="0"/>
              <a:t> set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IDO-set </a:t>
            </a:r>
            <a:r>
              <a:rPr lang="en-GB" dirty="0" err="1" smtClean="0"/>
              <a:t>verankerd</a:t>
            </a:r>
            <a:r>
              <a:rPr lang="en-GB" dirty="0" smtClean="0"/>
              <a:t> in </a:t>
            </a:r>
            <a:r>
              <a:rPr lang="en-GB" dirty="0" err="1" smtClean="0"/>
              <a:t>zes</a:t>
            </a:r>
            <a:r>
              <a:rPr lang="en-GB" dirty="0" smtClean="0"/>
              <a:t> </a:t>
            </a:r>
            <a:r>
              <a:rPr lang="en-GB" i="1" dirty="0" err="1" smtClean="0"/>
              <a:t>Federale</a:t>
            </a:r>
            <a:r>
              <a:rPr lang="en-GB" i="1" dirty="0" smtClean="0"/>
              <a:t> </a:t>
            </a:r>
            <a:r>
              <a:rPr lang="en-GB" i="1" dirty="0" err="1" smtClean="0"/>
              <a:t>rapporten</a:t>
            </a:r>
            <a:r>
              <a:rPr lang="en-GB" i="1" dirty="0" smtClean="0"/>
              <a:t> </a:t>
            </a:r>
            <a:r>
              <a:rPr lang="en-GB" i="1" dirty="0" err="1" smtClean="0"/>
              <a:t>inzake</a:t>
            </a:r>
            <a:r>
              <a:rPr lang="en-GB" i="1" dirty="0" smtClean="0"/>
              <a:t> DO</a:t>
            </a:r>
          </a:p>
          <a:p>
            <a:pPr lvl="1"/>
            <a:r>
              <a:rPr lang="en-GB" dirty="0" err="1" smtClean="0"/>
              <a:t>Rapportering</a:t>
            </a:r>
            <a:r>
              <a:rPr lang="en-GB" dirty="0" smtClean="0"/>
              <a:t> is </a:t>
            </a:r>
            <a:r>
              <a:rPr lang="en-GB" dirty="0" err="1" smtClean="0"/>
              <a:t>opdracht</a:t>
            </a:r>
            <a:r>
              <a:rPr lang="en-GB" dirty="0" smtClean="0"/>
              <a:t> </a:t>
            </a:r>
            <a:r>
              <a:rPr lang="en-GB" dirty="0" err="1" smtClean="0"/>
              <a:t>uit</a:t>
            </a:r>
            <a:r>
              <a:rPr lang="en-GB" dirty="0" smtClean="0"/>
              <a:t> </a:t>
            </a:r>
            <a:r>
              <a:rPr lang="en-GB" i="1" dirty="0" smtClean="0"/>
              <a:t>Wet van 5 </a:t>
            </a:r>
            <a:r>
              <a:rPr lang="en-GB" i="1" dirty="0" err="1" smtClean="0"/>
              <a:t>mei</a:t>
            </a:r>
            <a:r>
              <a:rPr lang="en-GB" i="1" dirty="0" smtClean="0"/>
              <a:t> 1997 </a:t>
            </a:r>
            <a:r>
              <a:rPr lang="nl-NL" i="1" dirty="0"/>
              <a:t>betreffende de coördinatie van het federale </a:t>
            </a:r>
            <a:r>
              <a:rPr lang="nl-NL" i="1" dirty="0" smtClean="0"/>
              <a:t>beleid </a:t>
            </a:r>
            <a:r>
              <a:rPr lang="en-GB" i="1" dirty="0" err="1" smtClean="0"/>
              <a:t>inzake</a:t>
            </a:r>
            <a:r>
              <a:rPr lang="en-GB" i="1" dirty="0" smtClean="0"/>
              <a:t> DO</a:t>
            </a:r>
          </a:p>
          <a:p>
            <a:pPr lvl="1"/>
            <a:r>
              <a:rPr lang="en-GB" dirty="0" err="1" smtClean="0"/>
              <a:t>Tabel</a:t>
            </a:r>
            <a:r>
              <a:rPr lang="en-GB" dirty="0" smtClean="0"/>
              <a:t> met IDO (2005); </a:t>
            </a:r>
            <a:r>
              <a:rPr lang="en-GB" dirty="0" err="1" smtClean="0"/>
              <a:t>strategische</a:t>
            </a:r>
            <a:r>
              <a:rPr lang="en-GB" dirty="0" smtClean="0"/>
              <a:t> </a:t>
            </a:r>
            <a:r>
              <a:rPr lang="en-GB" dirty="0" err="1" smtClean="0"/>
              <a:t>balans</a:t>
            </a:r>
            <a:r>
              <a:rPr lang="en-GB" dirty="0" smtClean="0"/>
              <a:t> van 88 </a:t>
            </a:r>
            <a:r>
              <a:rPr lang="en-GB" dirty="0" err="1" smtClean="0"/>
              <a:t>indicatoren</a:t>
            </a:r>
            <a:r>
              <a:rPr lang="en-GB" dirty="0" smtClean="0"/>
              <a:t> (2009); 25 </a:t>
            </a:r>
            <a:r>
              <a:rPr lang="en-GB" dirty="0" err="1" smtClean="0"/>
              <a:t>sleutelindicatoren</a:t>
            </a:r>
            <a:r>
              <a:rPr lang="en-GB" dirty="0" smtClean="0"/>
              <a:t> (2011) en website</a:t>
            </a:r>
          </a:p>
          <a:p>
            <a:pPr>
              <a:spcBef>
                <a:spcPts val="600"/>
              </a:spcBef>
            </a:pPr>
            <a:r>
              <a:rPr lang="en-GB" dirty="0" err="1" smtClean="0"/>
              <a:t>Keuze</a:t>
            </a:r>
            <a:r>
              <a:rPr lang="en-GB" dirty="0" smtClean="0"/>
              <a:t> van </a:t>
            </a:r>
            <a:r>
              <a:rPr lang="en-GB" dirty="0" err="1" smtClean="0"/>
              <a:t>indicatoren</a:t>
            </a:r>
            <a:endParaRPr lang="en-GB" dirty="0" smtClean="0"/>
          </a:p>
          <a:p>
            <a:pPr lvl="1"/>
            <a:r>
              <a:rPr lang="en-GB" dirty="0" err="1" smtClean="0"/>
              <a:t>Globaal</a:t>
            </a:r>
            <a:r>
              <a:rPr lang="en-GB" dirty="0" smtClean="0"/>
              <a:t> </a:t>
            </a:r>
            <a:r>
              <a:rPr lang="en-GB" dirty="0" err="1" smtClean="0"/>
              <a:t>beeld</a:t>
            </a:r>
            <a:r>
              <a:rPr lang="en-GB" dirty="0" smtClean="0"/>
              <a:t> van DO, met </a:t>
            </a:r>
            <a:r>
              <a:rPr lang="en-GB" dirty="0" err="1" smtClean="0"/>
              <a:t>onderlinge</a:t>
            </a:r>
            <a:r>
              <a:rPr lang="en-GB" dirty="0" smtClean="0"/>
              <a:t> </a:t>
            </a:r>
            <a:r>
              <a:rPr lang="en-GB" dirty="0" err="1" smtClean="0"/>
              <a:t>samenhangen</a:t>
            </a:r>
            <a:endParaRPr lang="en-GB" dirty="0" smtClean="0"/>
          </a:p>
          <a:p>
            <a:pPr lvl="1"/>
            <a:r>
              <a:rPr lang="en-GB" dirty="0" err="1" smtClean="0"/>
              <a:t>Beleidsondersteunend</a:t>
            </a:r>
            <a:endParaRPr lang="en-GB" dirty="0" smtClean="0"/>
          </a:p>
          <a:p>
            <a:pPr lvl="1"/>
            <a:r>
              <a:rPr lang="en-GB" dirty="0" err="1" smtClean="0"/>
              <a:t>Duidelijk</a:t>
            </a:r>
            <a:r>
              <a:rPr lang="en-GB" dirty="0" smtClean="0"/>
              <a:t>, </a:t>
            </a:r>
            <a:r>
              <a:rPr lang="en-GB" dirty="0" err="1" smtClean="0"/>
              <a:t>betrouwbaar</a:t>
            </a:r>
            <a:r>
              <a:rPr lang="en-GB" dirty="0" smtClean="0"/>
              <a:t>, </a:t>
            </a:r>
            <a:r>
              <a:rPr lang="en-GB" dirty="0" err="1" smtClean="0"/>
              <a:t>actueel</a:t>
            </a:r>
            <a:endParaRPr lang="en-GB" dirty="0" smtClean="0"/>
          </a:p>
          <a:p>
            <a:pPr>
              <a:spcBef>
                <a:spcPts val="600"/>
              </a:spcBef>
            </a:pPr>
            <a:r>
              <a:rPr lang="en-GB" dirty="0" err="1" smtClean="0"/>
              <a:t>Organisatie</a:t>
            </a:r>
            <a:endParaRPr lang="en-GB" dirty="0" smtClean="0"/>
          </a:p>
          <a:p>
            <a:pPr lvl="1"/>
            <a:r>
              <a:rPr lang="en-GB" dirty="0" err="1" smtClean="0"/>
              <a:t>Systeemcategorieën</a:t>
            </a:r>
            <a:r>
              <a:rPr lang="en-GB" dirty="0"/>
              <a:t>: DPSR</a:t>
            </a:r>
          </a:p>
          <a:p>
            <a:pPr lvl="1"/>
            <a:r>
              <a:rPr lang="en-GB" dirty="0" err="1" smtClean="0"/>
              <a:t>Thema’s</a:t>
            </a:r>
            <a:r>
              <a:rPr lang="en-GB" dirty="0" smtClean="0"/>
              <a:t> (16): </a:t>
            </a:r>
            <a:r>
              <a:rPr lang="en-GB" dirty="0" err="1"/>
              <a:t>energie</a:t>
            </a:r>
            <a:r>
              <a:rPr lang="en-GB" dirty="0"/>
              <a:t>, </a:t>
            </a:r>
            <a:r>
              <a:rPr lang="en-GB" dirty="0" err="1"/>
              <a:t>vervoer</a:t>
            </a:r>
            <a:r>
              <a:rPr lang="en-GB" dirty="0"/>
              <a:t>, </a:t>
            </a:r>
            <a:r>
              <a:rPr lang="en-GB" dirty="0" err="1"/>
              <a:t>voeding</a:t>
            </a:r>
            <a:r>
              <a:rPr lang="en-GB" dirty="0"/>
              <a:t>, </a:t>
            </a:r>
            <a:r>
              <a:rPr lang="en-GB" dirty="0" err="1"/>
              <a:t>werk</a:t>
            </a:r>
            <a:r>
              <a:rPr lang="en-GB" dirty="0" smtClean="0"/>
              <a:t>…</a:t>
            </a:r>
          </a:p>
          <a:p>
            <a:pPr>
              <a:spcBef>
                <a:spcPts val="600"/>
              </a:spcBef>
              <a:tabLst>
                <a:tab pos="1970088" algn="l"/>
              </a:tabLst>
            </a:pPr>
            <a:r>
              <a:rPr lang="en-GB" dirty="0" err="1" smtClean="0"/>
              <a:t>Voorbeelden</a:t>
            </a:r>
            <a:r>
              <a:rPr lang="en-GB" dirty="0" smtClean="0"/>
              <a:t>: </a:t>
            </a:r>
            <a:r>
              <a:rPr lang="en-GB" sz="1800" dirty="0" err="1">
                <a:solidFill>
                  <a:srgbClr val="595959"/>
                </a:solidFill>
              </a:rPr>
              <a:t>werkgelegenheid</a:t>
            </a:r>
            <a:r>
              <a:rPr lang="en-GB" sz="1800" dirty="0">
                <a:solidFill>
                  <a:srgbClr val="595959"/>
                </a:solidFill>
              </a:rPr>
              <a:t>, </a:t>
            </a:r>
            <a:r>
              <a:rPr lang="en-GB" sz="1800" dirty="0" err="1">
                <a:solidFill>
                  <a:srgbClr val="595959"/>
                </a:solidFill>
              </a:rPr>
              <a:t>luchtvervuiling</a:t>
            </a:r>
            <a:r>
              <a:rPr lang="en-GB" sz="1800" dirty="0">
                <a:solidFill>
                  <a:srgbClr val="595959"/>
                </a:solidFill>
              </a:rPr>
              <a:t>, </a:t>
            </a:r>
            <a:r>
              <a:rPr lang="en-GB" sz="1800" dirty="0" err="1">
                <a:solidFill>
                  <a:srgbClr val="595959"/>
                </a:solidFill>
              </a:rPr>
              <a:t>overheidsschuld</a:t>
            </a:r>
            <a:r>
              <a:rPr lang="en-GB" sz="1800" dirty="0" smtClean="0">
                <a:solidFill>
                  <a:srgbClr val="595959"/>
                </a:solidFill>
              </a:rPr>
              <a:t>,</a:t>
            </a:r>
            <a:br>
              <a:rPr lang="en-GB" sz="1800" dirty="0" smtClean="0">
                <a:solidFill>
                  <a:srgbClr val="595959"/>
                </a:solidFill>
              </a:rPr>
            </a:br>
            <a:r>
              <a:rPr lang="en-GB" sz="1800" dirty="0" smtClean="0">
                <a:solidFill>
                  <a:srgbClr val="595959"/>
                </a:solidFill>
              </a:rPr>
              <a:t>	</a:t>
            </a:r>
            <a:r>
              <a:rPr lang="en-GB" sz="1800" dirty="0" err="1" smtClean="0">
                <a:solidFill>
                  <a:srgbClr val="595959"/>
                </a:solidFill>
              </a:rPr>
              <a:t>uitvoering</a:t>
            </a:r>
            <a:r>
              <a:rPr lang="en-GB" sz="1800" dirty="0" smtClean="0">
                <a:solidFill>
                  <a:srgbClr val="595959"/>
                </a:solidFill>
              </a:rPr>
              <a:t> </a:t>
            </a:r>
            <a:r>
              <a:rPr lang="en-GB" sz="1800" dirty="0">
                <a:solidFill>
                  <a:srgbClr val="595959"/>
                </a:solidFill>
              </a:rPr>
              <a:t>van </a:t>
            </a:r>
            <a:r>
              <a:rPr lang="en-GB" sz="1800" i="1" dirty="0" err="1">
                <a:solidFill>
                  <a:srgbClr val="595959"/>
                </a:solidFill>
              </a:rPr>
              <a:t>Federale</a:t>
            </a:r>
            <a:r>
              <a:rPr lang="en-GB" sz="1800" i="1" dirty="0">
                <a:solidFill>
                  <a:srgbClr val="595959"/>
                </a:solidFill>
              </a:rPr>
              <a:t> </a:t>
            </a:r>
            <a:r>
              <a:rPr lang="en-GB" sz="1800" i="1" dirty="0" err="1">
                <a:solidFill>
                  <a:srgbClr val="595959"/>
                </a:solidFill>
              </a:rPr>
              <a:t>plannen</a:t>
            </a:r>
            <a:r>
              <a:rPr lang="en-GB" sz="1800" i="1" dirty="0">
                <a:solidFill>
                  <a:srgbClr val="595959"/>
                </a:solidFill>
              </a:rPr>
              <a:t> </a:t>
            </a:r>
            <a:r>
              <a:rPr lang="en-GB" sz="1800" i="1" dirty="0" err="1">
                <a:solidFill>
                  <a:srgbClr val="595959"/>
                </a:solidFill>
              </a:rPr>
              <a:t>inzake</a:t>
            </a:r>
            <a:r>
              <a:rPr lang="en-GB" sz="1800" i="1" dirty="0">
                <a:solidFill>
                  <a:srgbClr val="595959"/>
                </a:solidFill>
              </a:rPr>
              <a:t> DO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712968" cy="1008112"/>
          </a:xfrm>
        </p:spPr>
        <p:txBody>
          <a:bodyPr/>
          <a:lstStyle/>
          <a:p>
            <a:pPr marL="719138" indent="-719138"/>
            <a:r>
              <a:rPr lang="en-GB" sz="2200" dirty="0" smtClean="0"/>
              <a:t>II.1	</a:t>
            </a:r>
            <a:r>
              <a:rPr lang="en-GB" sz="2200" dirty="0" err="1" smtClean="0"/>
              <a:t>Uitgebreide</a:t>
            </a:r>
            <a:r>
              <a:rPr lang="en-GB" sz="2200" dirty="0" smtClean="0"/>
              <a:t> </a:t>
            </a:r>
            <a:r>
              <a:rPr lang="en-GB" sz="2200" dirty="0"/>
              <a:t>en </a:t>
            </a:r>
            <a:r>
              <a:rPr lang="en-GB" sz="2200" dirty="0" err="1"/>
              <a:t>beknopte</a:t>
            </a:r>
            <a:r>
              <a:rPr lang="en-GB" sz="2200" dirty="0"/>
              <a:t> IDO-set </a:t>
            </a:r>
            <a:r>
              <a:rPr lang="en-GB" sz="2200" dirty="0" err="1"/>
              <a:t>om</a:t>
            </a:r>
            <a:r>
              <a:rPr lang="en-GB" sz="2200" dirty="0"/>
              <a:t> </a:t>
            </a:r>
            <a:r>
              <a:rPr lang="en-GB" sz="2200" dirty="0" err="1"/>
              <a:t>ontwikkeling</a:t>
            </a:r>
            <a:r>
              <a:rPr lang="en-GB" sz="2200" dirty="0"/>
              <a:t> </a:t>
            </a:r>
            <a:r>
              <a:rPr lang="en-GB" sz="2200" dirty="0" err="1"/>
              <a:t>te</a:t>
            </a:r>
            <a:r>
              <a:rPr lang="en-GB" sz="2200" dirty="0"/>
              <a:t> </a:t>
            </a:r>
            <a:r>
              <a:rPr lang="en-GB" sz="2200" dirty="0" err="1" smtClean="0"/>
              <a:t>meten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90715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8400" y="-72008"/>
            <a:ext cx="7560000" cy="1196752"/>
          </a:xfrm>
        </p:spPr>
        <p:txBody>
          <a:bodyPr/>
          <a:lstStyle/>
          <a:p>
            <a:pPr marL="719138" indent="-719138"/>
            <a:r>
              <a:rPr lang="en-GB" dirty="0" smtClean="0"/>
              <a:t>www.indicators.be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163" y="958557"/>
            <a:ext cx="6276213" cy="5278755"/>
          </a:xfrm>
          <a:prstGeom prst="rect">
            <a:avLst/>
          </a:prstGeom>
          <a:ln w="15875"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34624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7888056" cy="4721720"/>
          </a:xfrm>
        </p:spPr>
        <p:txBody>
          <a:bodyPr/>
          <a:lstStyle/>
          <a:p>
            <a:r>
              <a:rPr lang="en-GB" dirty="0" smtClean="0"/>
              <a:t>DO-</a:t>
            </a:r>
            <a:r>
              <a:rPr lang="en-GB" dirty="0" err="1" smtClean="0"/>
              <a:t>verbintenissen</a:t>
            </a:r>
            <a:r>
              <a:rPr lang="en-GB" dirty="0" smtClean="0"/>
              <a:t> </a:t>
            </a:r>
            <a:r>
              <a:rPr lang="en-GB" dirty="0" err="1"/>
              <a:t>Verenigde</a:t>
            </a:r>
            <a:r>
              <a:rPr lang="en-GB" dirty="0"/>
              <a:t> </a:t>
            </a:r>
            <a:r>
              <a:rPr lang="en-GB" dirty="0" err="1"/>
              <a:t>Naties</a:t>
            </a:r>
            <a:r>
              <a:rPr lang="en-GB" dirty="0"/>
              <a:t>, </a:t>
            </a:r>
            <a:r>
              <a:rPr lang="en-GB" dirty="0" err="1"/>
              <a:t>Europese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, </a:t>
            </a:r>
            <a:r>
              <a:rPr lang="en-GB" dirty="0" err="1" smtClean="0"/>
              <a:t>België</a:t>
            </a:r>
            <a:endParaRPr lang="en-GB" dirty="0" smtClean="0"/>
          </a:p>
          <a:p>
            <a:r>
              <a:rPr lang="en-GB" dirty="0" err="1" smtClean="0"/>
              <a:t>Beleidsdoelstellingen</a:t>
            </a:r>
            <a:endParaRPr lang="en-GB" dirty="0" smtClean="0"/>
          </a:p>
          <a:p>
            <a:pPr lvl="1"/>
            <a:r>
              <a:rPr lang="en-GB" dirty="0" err="1" smtClean="0"/>
              <a:t>strategische</a:t>
            </a:r>
            <a:r>
              <a:rPr lang="en-GB" dirty="0" smtClean="0"/>
              <a:t> </a:t>
            </a:r>
            <a:r>
              <a:rPr lang="en-GB" dirty="0" err="1" smtClean="0"/>
              <a:t>doelstellingen</a:t>
            </a:r>
            <a:r>
              <a:rPr lang="en-GB" dirty="0" smtClean="0"/>
              <a:t> (</a:t>
            </a:r>
            <a:r>
              <a:rPr lang="en-GB" dirty="0" err="1" smtClean="0"/>
              <a:t>objectifs</a:t>
            </a:r>
            <a:r>
              <a:rPr lang="en-GB" dirty="0" smtClean="0"/>
              <a:t> </a:t>
            </a:r>
            <a:r>
              <a:rPr lang="en-GB" dirty="0" err="1" smtClean="0"/>
              <a:t>stratégiques</a:t>
            </a:r>
            <a:r>
              <a:rPr lang="en-GB" dirty="0" smtClean="0"/>
              <a:t>, strategic goals)</a:t>
            </a:r>
            <a:endParaRPr lang="en-GB" dirty="0"/>
          </a:p>
          <a:p>
            <a:pPr lvl="1"/>
            <a:r>
              <a:rPr lang="en-GB" dirty="0" err="1" smtClean="0"/>
              <a:t>cijferdoelen</a:t>
            </a:r>
            <a:r>
              <a:rPr lang="en-GB" dirty="0" smtClean="0"/>
              <a:t> (</a:t>
            </a:r>
            <a:r>
              <a:rPr lang="en-GB" dirty="0" err="1" smtClean="0"/>
              <a:t>cibles</a:t>
            </a:r>
            <a:r>
              <a:rPr lang="en-GB" dirty="0" smtClean="0"/>
              <a:t>, targets)</a:t>
            </a:r>
          </a:p>
          <a:p>
            <a:r>
              <a:rPr lang="en-GB" dirty="0" err="1" smtClean="0"/>
              <a:t>Evaluatie</a:t>
            </a:r>
            <a:r>
              <a:rPr lang="en-GB" dirty="0" smtClean="0"/>
              <a:t> ten </a:t>
            </a:r>
            <a:r>
              <a:rPr lang="en-GB" dirty="0" err="1" smtClean="0"/>
              <a:t>opzichte</a:t>
            </a:r>
            <a:r>
              <a:rPr lang="en-GB" dirty="0" smtClean="0"/>
              <a:t> van </a:t>
            </a:r>
            <a:r>
              <a:rPr lang="en-GB" dirty="0" err="1" smtClean="0"/>
              <a:t>beleidsdoelstellingen</a:t>
            </a:r>
            <a:endParaRPr lang="en-GB" dirty="0" smtClean="0"/>
          </a:p>
          <a:p>
            <a:pPr lvl="1"/>
            <a:r>
              <a:rPr lang="en-GB" dirty="0" err="1" smtClean="0"/>
              <a:t>richting</a:t>
            </a:r>
            <a:r>
              <a:rPr lang="en-GB" dirty="0" smtClean="0"/>
              <a:t> en tempo van </a:t>
            </a:r>
            <a:r>
              <a:rPr lang="en-GB" dirty="0" err="1" smtClean="0"/>
              <a:t>verandering</a:t>
            </a:r>
            <a:endParaRPr lang="en-GB" dirty="0"/>
          </a:p>
          <a:p>
            <a:pPr lvl="1"/>
            <a:r>
              <a:rPr lang="en-GB" dirty="0" err="1" smtClean="0"/>
              <a:t>afstand</a:t>
            </a:r>
            <a:r>
              <a:rPr lang="en-GB" dirty="0" smtClean="0"/>
              <a:t> tot </a:t>
            </a:r>
            <a:r>
              <a:rPr lang="en-GB" dirty="0" err="1" smtClean="0"/>
              <a:t>cijferdoel</a:t>
            </a:r>
            <a:endParaRPr lang="en-GB" dirty="0" smtClean="0"/>
          </a:p>
          <a:p>
            <a:r>
              <a:rPr lang="en-GB" dirty="0" err="1" smtClean="0"/>
              <a:t>Evaluatiemethode</a:t>
            </a:r>
            <a:r>
              <a:rPr lang="en-GB" dirty="0" smtClean="0"/>
              <a:t>: variant op </a:t>
            </a:r>
            <a:r>
              <a:rPr lang="en-GB" dirty="0" err="1" smtClean="0"/>
              <a:t>methode</a:t>
            </a:r>
            <a:r>
              <a:rPr lang="en-GB" dirty="0" smtClean="0"/>
              <a:t> van Eurostat</a:t>
            </a:r>
            <a:endParaRPr lang="en-GB" dirty="0"/>
          </a:p>
          <a:p>
            <a:r>
              <a:rPr lang="en-GB" dirty="0" err="1" smtClean="0"/>
              <a:t>Voorbeelden</a:t>
            </a:r>
            <a:endParaRPr lang="en-GB" dirty="0" smtClean="0"/>
          </a:p>
          <a:p>
            <a:pPr lvl="1"/>
            <a:r>
              <a:rPr lang="en-GB" dirty="0" err="1" smtClean="0"/>
              <a:t>obesitas</a:t>
            </a:r>
            <a:r>
              <a:rPr lang="en-GB" dirty="0" smtClean="0"/>
              <a:t>: </a:t>
            </a:r>
            <a:r>
              <a:rPr lang="en-GB" dirty="0" err="1" smtClean="0"/>
              <a:t>toegenomen</a:t>
            </a:r>
            <a:r>
              <a:rPr lang="en-GB" dirty="0" smtClean="0"/>
              <a:t> =</a:t>
            </a:r>
          </a:p>
          <a:p>
            <a:pPr lvl="1"/>
            <a:r>
              <a:rPr lang="en-GB" dirty="0" err="1" smtClean="0"/>
              <a:t>risico</a:t>
            </a:r>
            <a:r>
              <a:rPr lang="en-GB" dirty="0" smtClean="0"/>
              <a:t> op </a:t>
            </a:r>
            <a:r>
              <a:rPr lang="en-GB" dirty="0" err="1" smtClean="0"/>
              <a:t>armoede</a:t>
            </a:r>
            <a:r>
              <a:rPr lang="en-GB" dirty="0" smtClean="0"/>
              <a:t> of </a:t>
            </a:r>
            <a:r>
              <a:rPr lang="en-GB" dirty="0" err="1" smtClean="0"/>
              <a:t>sociale</a:t>
            </a:r>
            <a:r>
              <a:rPr lang="en-GB" dirty="0" smtClean="0"/>
              <a:t> </a:t>
            </a:r>
            <a:r>
              <a:rPr lang="en-GB" dirty="0" err="1" smtClean="0"/>
              <a:t>uitsluiting</a:t>
            </a:r>
            <a:r>
              <a:rPr lang="en-GB" dirty="0" smtClean="0"/>
              <a:t>: </a:t>
            </a:r>
            <a:r>
              <a:rPr lang="en-GB" dirty="0" err="1" smtClean="0"/>
              <a:t>gevoelig</a:t>
            </a:r>
            <a:r>
              <a:rPr lang="en-GB" dirty="0" smtClean="0"/>
              <a:t> </a:t>
            </a:r>
            <a:r>
              <a:rPr lang="en-GB" dirty="0" err="1" smtClean="0"/>
              <a:t>gedaald</a:t>
            </a:r>
            <a:r>
              <a:rPr lang="en-GB" dirty="0" smtClean="0"/>
              <a:t> =</a:t>
            </a:r>
          </a:p>
          <a:p>
            <a:pPr lvl="1">
              <a:tabLst>
                <a:tab pos="2514600" algn="l"/>
              </a:tabLst>
            </a:pPr>
            <a:r>
              <a:rPr lang="en-GB" dirty="0" err="1" smtClean="0"/>
              <a:t>broeikasgassen</a:t>
            </a:r>
            <a:r>
              <a:rPr lang="en-GB" dirty="0" smtClean="0"/>
              <a:t>:	</a:t>
            </a:r>
            <a:r>
              <a:rPr lang="en-GB" dirty="0" err="1" smtClean="0"/>
              <a:t>matig</a:t>
            </a:r>
            <a:r>
              <a:rPr lang="en-GB" dirty="0" smtClean="0"/>
              <a:t> </a:t>
            </a:r>
            <a:r>
              <a:rPr lang="en-GB" dirty="0" err="1" smtClean="0"/>
              <a:t>gedaald</a:t>
            </a:r>
            <a:r>
              <a:rPr lang="en-GB" dirty="0" smtClean="0"/>
              <a:t> =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/>
              <a:t>cijferdoel</a:t>
            </a:r>
            <a:r>
              <a:rPr lang="en-GB" dirty="0" smtClean="0"/>
              <a:t> </a:t>
            </a:r>
            <a:r>
              <a:rPr lang="en-GB" dirty="0" err="1" smtClean="0"/>
              <a:t>zeer</a:t>
            </a:r>
            <a:r>
              <a:rPr lang="en-GB" dirty="0" smtClean="0"/>
              <a:t> </a:t>
            </a:r>
            <a:r>
              <a:rPr lang="en-GB" dirty="0" err="1" smtClean="0"/>
              <a:t>waarschijnlijk</a:t>
            </a:r>
            <a:r>
              <a:rPr lang="en-GB" dirty="0" smtClean="0"/>
              <a:t> op </a:t>
            </a:r>
            <a:r>
              <a:rPr lang="en-GB" dirty="0" err="1" smtClean="0"/>
              <a:t>tijd</a:t>
            </a:r>
            <a:r>
              <a:rPr lang="en-GB" dirty="0" smtClean="0"/>
              <a:t> </a:t>
            </a:r>
            <a:r>
              <a:rPr lang="en-GB" dirty="0" err="1" smtClean="0"/>
              <a:t>bereikt</a:t>
            </a:r>
            <a:r>
              <a:rPr lang="en-GB" dirty="0" smtClean="0"/>
              <a:t> =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88000"/>
            <a:ext cx="8280920" cy="1196752"/>
          </a:xfrm>
        </p:spPr>
        <p:txBody>
          <a:bodyPr/>
          <a:lstStyle/>
          <a:p>
            <a:pPr marL="719138" indent="-719138"/>
            <a:r>
              <a:rPr lang="en-GB" sz="2200" dirty="0" smtClean="0"/>
              <a:t>II.2	Trends </a:t>
            </a:r>
            <a:r>
              <a:rPr lang="en-GB" sz="2200" dirty="0" err="1" smtClean="0"/>
              <a:t>evalueren</a:t>
            </a:r>
            <a:r>
              <a:rPr lang="en-GB" sz="2200" dirty="0" smtClean="0"/>
              <a:t> ten </a:t>
            </a:r>
            <a:r>
              <a:rPr lang="en-GB" sz="2200" dirty="0" err="1" smtClean="0"/>
              <a:t>opzichte</a:t>
            </a:r>
            <a:r>
              <a:rPr lang="en-GB" sz="2200" dirty="0" smtClean="0"/>
              <a:t> van </a:t>
            </a:r>
            <a:r>
              <a:rPr lang="en-GB" sz="2200" dirty="0" err="1" smtClean="0"/>
              <a:t>beleidsdoelstellingen</a:t>
            </a:r>
            <a:endParaRPr lang="en-GB" sz="2200" dirty="0"/>
          </a:p>
        </p:txBody>
      </p:sp>
      <p:pic>
        <p:nvPicPr>
          <p:cNvPr id="4" name="Picture 3" descr="doel_1-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596" y="5102901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doel_2-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359" y="5444108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doel_3-1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55" y="4775188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doel_1-2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279" y="5718219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373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185558"/>
              </p:ext>
            </p:extLst>
          </p:nvPr>
        </p:nvGraphicFramePr>
        <p:xfrm>
          <a:off x="5256336" y="1980907"/>
          <a:ext cx="288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0"/>
            <a:ext cx="8424936" cy="1196752"/>
          </a:xfrm>
        </p:spPr>
        <p:txBody>
          <a:bodyPr/>
          <a:lstStyle/>
          <a:p>
            <a:pPr marL="719138" indent="-719138">
              <a:lnSpc>
                <a:spcPct val="150000"/>
              </a:lnSpc>
            </a:pPr>
            <a:r>
              <a:rPr lang="en-GB" sz="2200" dirty="0" smtClean="0"/>
              <a:t>II.3	</a:t>
            </a:r>
            <a:r>
              <a:rPr lang="en-GB" sz="2200" dirty="0" err="1" smtClean="0"/>
              <a:t>Strategische</a:t>
            </a:r>
            <a:r>
              <a:rPr lang="en-GB" sz="2200" dirty="0" smtClean="0"/>
              <a:t> </a:t>
            </a:r>
            <a:r>
              <a:rPr lang="en-GB" sz="2200" dirty="0" err="1" smtClean="0"/>
              <a:t>balans</a:t>
            </a:r>
            <a:r>
              <a:rPr lang="en-GB" sz="2200" dirty="0" smtClean="0"/>
              <a:t> van </a:t>
            </a:r>
            <a:r>
              <a:rPr lang="en-GB" sz="2000" dirty="0" smtClean="0"/>
              <a:t>25</a:t>
            </a:r>
            <a:r>
              <a:rPr lang="en-GB" sz="2200" dirty="0" smtClean="0"/>
              <a:t> </a:t>
            </a:r>
            <a:r>
              <a:rPr lang="en-GB" sz="2200" dirty="0" err="1" smtClean="0"/>
              <a:t>sleutelindicatoren</a:t>
            </a:r>
            <a:r>
              <a:rPr lang="en-GB" sz="2200" dirty="0" smtClean="0"/>
              <a:t>, </a:t>
            </a:r>
            <a:r>
              <a:rPr lang="en-GB" sz="2000" dirty="0" smtClean="0"/>
              <a:t>1992-2010</a:t>
            </a:r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865090"/>
              </p:ext>
            </p:extLst>
          </p:nvPr>
        </p:nvGraphicFramePr>
        <p:xfrm>
          <a:off x="784351" y="1980907"/>
          <a:ext cx="288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7544" y="1300698"/>
            <a:ext cx="3600000" cy="400110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2000" dirty="0" err="1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uitdagingen</a:t>
            </a:r>
            <a:endParaRPr lang="en-GB" sz="2000" dirty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6336" y="1300698"/>
            <a:ext cx="3600000" cy="400110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 sz="2000" dirty="0" err="1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evaluatieresultaten</a:t>
            </a:r>
            <a:endParaRPr lang="en-GB" sz="2000" dirty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50420" y="5504083"/>
            <a:ext cx="21247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trage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vooruitgang</a:t>
            </a:r>
            <a:endParaRPr lang="en-GB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7398" y="5402823"/>
            <a:ext cx="28063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milieu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beschermen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(MIL)</a:t>
            </a:r>
            <a:endParaRPr lang="en-GB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5168078"/>
            <a:ext cx="468000" cy="338554"/>
          </a:xfrm>
          <a:prstGeom prst="rect">
            <a:avLst/>
          </a:prstGeom>
          <a:solidFill>
            <a:srgbClr val="58B94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endParaRPr lang="en-GB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5503369"/>
            <a:ext cx="468000" cy="338554"/>
          </a:xfrm>
          <a:prstGeom prst="rect">
            <a:avLst/>
          </a:prstGeom>
          <a:solidFill>
            <a:srgbClr val="FB841E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endParaRPr lang="en-GB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5837969"/>
            <a:ext cx="468000" cy="338554"/>
          </a:xfrm>
          <a:prstGeom prst="rect">
            <a:avLst/>
          </a:prstGeom>
          <a:solidFill>
            <a:srgbClr val="F0494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GB" sz="16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50420" y="5157897"/>
            <a:ext cx="21247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snelle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vooruitgang</a:t>
            </a:r>
            <a:endParaRPr lang="en-GB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50420" y="5852302"/>
            <a:ext cx="21247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achteruitgang</a:t>
            </a:r>
            <a:endParaRPr lang="en-GB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162" y="5062825"/>
            <a:ext cx="468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endParaRPr lang="en-GB" sz="1600" dirty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162" y="6103666"/>
            <a:ext cx="468000" cy="338554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GB" sz="1600" dirty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162" y="5409011"/>
            <a:ext cx="468000" cy="338554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GB" sz="1600" dirty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162" y="5755902"/>
            <a:ext cx="468000" cy="338554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GB" sz="1600" dirty="0">
              <a:solidFill>
                <a:schemeClr val="tx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7398" y="5063039"/>
            <a:ext cx="43204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inclusieve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samenleving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realiseren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(INC)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7398" y="5755902"/>
            <a:ext cx="53540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productie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en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consumptiepatronen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veranderen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(PCV)</a:t>
            </a:r>
            <a:endParaRPr lang="en-GB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7398" y="6103666"/>
            <a:ext cx="34563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nodige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middelen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inzetten</a:t>
            </a:r>
            <a:r>
              <a:rPr lang="en-GB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(MID)</a:t>
            </a:r>
            <a:endParaRPr lang="en-GB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05366" y="2682382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892" y="211743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7523" y="265483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MID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76540" y="2243407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PCV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78577" y="322211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40769" y="385748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PCV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14046" y="437539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MID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47496" y="336497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MIL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45193" y="395720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</a:t>
            </a:r>
            <a:endParaRPr lang="en-GB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" name="Picture 31" descr="doel_1-1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16" y="2713842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 descr="doel_2-1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903" y="2985282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3" descr="doel_3-1.gif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706" y="2109449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doel_1-1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26709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 descr="doel_3-1.g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02" y="3270412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 descr="doel_2-1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895" y="4314506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doel_1-1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248" y="3683026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 descr="doel_2-1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51" y="3547492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 descr="doel_1-1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991" y="4140148"/>
            <a:ext cx="3302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5379096" y="4139448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049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GB" sz="1600" b="1" dirty="0">
              <a:solidFill>
                <a:srgbClr val="F0494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30540" y="4040758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B841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GB" sz="1600" b="1" dirty="0">
              <a:solidFill>
                <a:srgbClr val="FB841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94200" y="3366132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049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GB" sz="1600" b="1" dirty="0">
              <a:solidFill>
                <a:srgbClr val="F0494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81199" y="3216343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B841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GB" sz="1600" b="1" dirty="0">
              <a:solidFill>
                <a:srgbClr val="FB841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37858" y="4678291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B841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GB" sz="1600" b="1" dirty="0">
              <a:solidFill>
                <a:srgbClr val="FB841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200328" y="1913849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28153" y="2629460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35879" y="2605791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85005" y="1822214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83134" y="2556148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92126" y="2334351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97429" y="1804318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049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GB" sz="1600" b="1" dirty="0">
              <a:solidFill>
                <a:srgbClr val="F0494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36974" y="4374949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91554" y="3250978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F049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66881" y="2916188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FB841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60150" y="3597164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B841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GB" sz="1600" b="1" dirty="0">
              <a:solidFill>
                <a:srgbClr val="FB841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69020" y="4570769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FB841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GB" sz="1600" b="1" dirty="0">
              <a:solidFill>
                <a:srgbClr val="FB841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406269" y="3755739"/>
            <a:ext cx="3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smtClean="0">
                <a:solidFill>
                  <a:srgbClr val="58B9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GB" sz="1600" b="1" dirty="0">
              <a:solidFill>
                <a:srgbClr val="58B9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68144" y="908720"/>
            <a:ext cx="2880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[ </a:t>
            </a:r>
            <a:r>
              <a:rPr lang="en-GB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GB" sz="15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ie</a:t>
            </a:r>
            <a:r>
              <a:rPr lang="en-GB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Rapport 2011, p. 14 ]</a:t>
            </a:r>
            <a:endParaRPr lang="en-GB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299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0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7888056" cy="4865736"/>
          </a:xfrm>
        </p:spPr>
        <p:txBody>
          <a:bodyPr/>
          <a:lstStyle/>
          <a:p>
            <a:r>
              <a:rPr lang="en-GB" b="1" dirty="0" err="1" smtClean="0"/>
              <a:t>Tien</a:t>
            </a:r>
            <a:r>
              <a:rPr lang="en-GB" dirty="0" smtClean="0"/>
              <a:t> </a:t>
            </a:r>
            <a:r>
              <a:rPr lang="en-GB" dirty="0" err="1" smtClean="0"/>
              <a:t>sleutelindicatoren</a:t>
            </a:r>
            <a:r>
              <a:rPr lang="en-GB" dirty="0" smtClean="0"/>
              <a:t> met </a:t>
            </a:r>
            <a:r>
              <a:rPr lang="en-GB" dirty="0" err="1" smtClean="0"/>
              <a:t>cijferdoel</a:t>
            </a:r>
            <a:r>
              <a:rPr lang="en-GB" dirty="0"/>
              <a:t>  </a:t>
            </a:r>
            <a:r>
              <a:rPr lang="en-GB" sz="1600" dirty="0"/>
              <a:t>[ </a:t>
            </a:r>
            <a:r>
              <a:rPr lang="en-GB" sz="1600" dirty="0" err="1"/>
              <a:t>zie</a:t>
            </a:r>
            <a:r>
              <a:rPr lang="en-GB" sz="1600" dirty="0"/>
              <a:t> Rapport 2011, p. 19 </a:t>
            </a:r>
            <a:r>
              <a:rPr lang="en-GB" sz="1600" dirty="0" smtClean="0"/>
              <a:t>]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tien</a:t>
            </a:r>
            <a:r>
              <a:rPr lang="en-GB" dirty="0" smtClean="0"/>
              <a:t> </a:t>
            </a:r>
            <a:r>
              <a:rPr lang="en-GB" dirty="0" err="1" smtClean="0"/>
              <a:t>hun</a:t>
            </a:r>
            <a:r>
              <a:rPr lang="en-GB" dirty="0" smtClean="0"/>
              <a:t> </a:t>
            </a:r>
            <a:r>
              <a:rPr lang="en-GB" dirty="0" err="1" smtClean="0"/>
              <a:t>doel</a:t>
            </a:r>
            <a:r>
              <a:rPr lang="en-GB" dirty="0" smtClean="0"/>
              <a:t> </a:t>
            </a:r>
            <a:r>
              <a:rPr lang="en-GB" dirty="0" err="1" smtClean="0"/>
              <a:t>genaderd</a:t>
            </a:r>
            <a:r>
              <a:rPr lang="en-GB" dirty="0" smtClean="0"/>
              <a:t>…</a:t>
            </a:r>
          </a:p>
          <a:p>
            <a:endParaRPr lang="en-GB" dirty="0" smtClean="0"/>
          </a:p>
          <a:p>
            <a:r>
              <a:rPr lang="en-GB" b="1" dirty="0" err="1" smtClean="0"/>
              <a:t>Acht</a:t>
            </a:r>
            <a:r>
              <a:rPr lang="en-GB" b="1" dirty="0" smtClean="0"/>
              <a:t>:</a:t>
            </a:r>
            <a:r>
              <a:rPr lang="en-GB" dirty="0" smtClean="0"/>
              <a:t> (</a:t>
            </a:r>
            <a:r>
              <a:rPr lang="en-GB" dirty="0" err="1" smtClean="0"/>
              <a:t>waarschijnlijk</a:t>
            </a:r>
            <a:r>
              <a:rPr lang="en-GB" dirty="0" smtClean="0"/>
              <a:t>) </a:t>
            </a:r>
            <a:r>
              <a:rPr lang="en-GB" dirty="0" err="1" smtClean="0"/>
              <a:t>onvoldoende</a:t>
            </a:r>
            <a:r>
              <a:rPr lang="en-GB" dirty="0" smtClean="0"/>
              <a:t> </a:t>
            </a:r>
            <a:r>
              <a:rPr lang="en-GB" dirty="0" err="1" smtClean="0"/>
              <a:t>weg</a:t>
            </a:r>
            <a:r>
              <a:rPr lang="en-GB" dirty="0" smtClean="0"/>
              <a:t> </a:t>
            </a:r>
            <a:r>
              <a:rPr lang="en-GB" dirty="0" err="1" smtClean="0"/>
              <a:t>afgelegd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</a:t>
            </a:r>
            <a:r>
              <a:rPr lang="en-GB" dirty="0" err="1" smtClean="0"/>
              <a:t>doel</a:t>
            </a:r>
            <a:r>
              <a:rPr lang="en-GB" dirty="0" smtClean="0"/>
              <a:t> op </a:t>
            </a:r>
            <a:r>
              <a:rPr lang="en-GB" dirty="0" err="1" smtClean="0"/>
              <a:t>tijd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bereiken</a:t>
            </a:r>
            <a:r>
              <a:rPr lang="en-GB" dirty="0" smtClean="0"/>
              <a:t>, of </a:t>
            </a:r>
            <a:r>
              <a:rPr lang="en-GB" dirty="0" err="1" smtClean="0"/>
              <a:t>resterende</a:t>
            </a:r>
            <a:r>
              <a:rPr lang="en-GB" dirty="0" smtClean="0"/>
              <a:t> </a:t>
            </a:r>
            <a:r>
              <a:rPr lang="en-GB" dirty="0" err="1" smtClean="0"/>
              <a:t>afstand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groot</a:t>
            </a:r>
            <a:endParaRPr lang="en-GB" dirty="0" smtClean="0"/>
          </a:p>
          <a:p>
            <a:pPr marL="496888" lvl="1" indent="0">
              <a:buNone/>
              <a:tabLst>
                <a:tab pos="1970088" algn="l"/>
              </a:tabLst>
            </a:pPr>
            <a:r>
              <a:rPr lang="en-GB" dirty="0" err="1" smtClean="0"/>
              <a:t>Voorbeelden</a:t>
            </a:r>
            <a:r>
              <a:rPr lang="en-GB" dirty="0" smtClean="0"/>
              <a:t>:	- </a:t>
            </a:r>
            <a:r>
              <a:rPr lang="en-GB" dirty="0" err="1" smtClean="0"/>
              <a:t>uitstoot</a:t>
            </a:r>
            <a:r>
              <a:rPr lang="en-GB" dirty="0" smtClean="0"/>
              <a:t> van </a:t>
            </a:r>
            <a:r>
              <a:rPr lang="en-GB" dirty="0" err="1" smtClean="0"/>
              <a:t>stikstofoxiden</a:t>
            </a:r>
            <a:r>
              <a:rPr lang="en-GB" dirty="0" smtClean="0"/>
              <a:t> in de </a:t>
            </a:r>
            <a:r>
              <a:rPr lang="en-GB" dirty="0" err="1" smtClean="0"/>
              <a:t>lucht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- </a:t>
            </a:r>
            <a:r>
              <a:rPr lang="en-GB" dirty="0" err="1" smtClean="0"/>
              <a:t>werkgelegenheidsgraad</a:t>
            </a:r>
            <a:r>
              <a:rPr lang="en-GB" dirty="0" smtClean="0"/>
              <a:t> </a:t>
            </a:r>
            <a:r>
              <a:rPr lang="en-GB" dirty="0"/>
              <a:t>(15-64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	- </a:t>
            </a:r>
            <a:r>
              <a:rPr lang="en-GB" dirty="0" err="1" smtClean="0"/>
              <a:t>ontkoppeling</a:t>
            </a:r>
            <a:r>
              <a:rPr lang="en-GB" dirty="0" smtClean="0"/>
              <a:t> </a:t>
            </a:r>
            <a:r>
              <a:rPr lang="en-GB" dirty="0" err="1" smtClean="0"/>
              <a:t>bbp</a:t>
            </a:r>
            <a:r>
              <a:rPr lang="en-GB" dirty="0" smtClean="0"/>
              <a:t> en </a:t>
            </a:r>
            <a:r>
              <a:rPr lang="en-GB" dirty="0" err="1" smtClean="0"/>
              <a:t>energieverbruik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- </a:t>
            </a:r>
            <a:r>
              <a:rPr lang="en-GB" dirty="0" err="1" smtClean="0"/>
              <a:t>officiële</a:t>
            </a:r>
            <a:r>
              <a:rPr lang="en-GB" dirty="0" smtClean="0"/>
              <a:t> </a:t>
            </a:r>
            <a:r>
              <a:rPr lang="en-GB" dirty="0" err="1" smtClean="0"/>
              <a:t>ontwikkelingshulp</a:t>
            </a:r>
            <a:endParaRPr lang="en-GB" dirty="0" smtClean="0"/>
          </a:p>
          <a:p>
            <a:endParaRPr lang="en-GB" b="1" dirty="0" smtClean="0"/>
          </a:p>
          <a:p>
            <a:r>
              <a:rPr lang="en-GB" b="1" dirty="0" smtClean="0"/>
              <a:t>Twee:</a:t>
            </a:r>
            <a:r>
              <a:rPr lang="en-GB" dirty="0" smtClean="0"/>
              <a:t> (</a:t>
            </a:r>
            <a:r>
              <a:rPr lang="en-GB" dirty="0" err="1" smtClean="0"/>
              <a:t>waarschijnlijk</a:t>
            </a:r>
            <a:r>
              <a:rPr lang="en-GB" dirty="0" smtClean="0"/>
              <a:t>) </a:t>
            </a:r>
            <a:r>
              <a:rPr lang="en-GB" dirty="0" err="1" smtClean="0"/>
              <a:t>goed</a:t>
            </a:r>
            <a:r>
              <a:rPr lang="en-GB" dirty="0" smtClean="0"/>
              <a:t> op </a:t>
            </a:r>
            <a:r>
              <a:rPr lang="en-GB" dirty="0" err="1" smtClean="0"/>
              <a:t>weg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</a:t>
            </a:r>
            <a:r>
              <a:rPr lang="en-GB" dirty="0" err="1" smtClean="0"/>
              <a:t>doel</a:t>
            </a:r>
            <a:r>
              <a:rPr lang="en-GB" dirty="0" smtClean="0"/>
              <a:t> op </a:t>
            </a:r>
            <a:r>
              <a:rPr lang="en-GB" dirty="0" err="1" smtClean="0"/>
              <a:t>tijd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bereiken</a:t>
            </a:r>
            <a:endParaRPr lang="en-GB" dirty="0" smtClean="0"/>
          </a:p>
          <a:p>
            <a:pPr lvl="1"/>
            <a:r>
              <a:rPr lang="en-GB" dirty="0" err="1" smtClean="0"/>
              <a:t>verbruik</a:t>
            </a:r>
            <a:r>
              <a:rPr lang="en-GB" dirty="0" smtClean="0"/>
              <a:t> van </a:t>
            </a:r>
            <a:r>
              <a:rPr lang="en-GB" dirty="0" err="1" smtClean="0"/>
              <a:t>hernieuwbare</a:t>
            </a:r>
            <a:r>
              <a:rPr lang="en-GB" dirty="0" smtClean="0"/>
              <a:t> </a:t>
            </a:r>
            <a:r>
              <a:rPr lang="en-GB" dirty="0" err="1" smtClean="0"/>
              <a:t>energie</a:t>
            </a:r>
            <a:endParaRPr lang="en-GB" dirty="0" smtClean="0"/>
          </a:p>
          <a:p>
            <a:pPr lvl="1"/>
            <a:r>
              <a:rPr lang="en-GB" dirty="0" err="1" smtClean="0"/>
              <a:t>uitstoot</a:t>
            </a:r>
            <a:r>
              <a:rPr lang="en-GB" dirty="0" smtClean="0"/>
              <a:t> van </a:t>
            </a:r>
            <a:r>
              <a:rPr lang="en-GB" dirty="0" err="1" smtClean="0"/>
              <a:t>broeikasgassen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88000"/>
            <a:ext cx="8424936" cy="1196752"/>
          </a:xfrm>
        </p:spPr>
        <p:txBody>
          <a:bodyPr/>
          <a:lstStyle/>
          <a:p>
            <a:pPr marL="719138" indent="-719138"/>
            <a:r>
              <a:rPr lang="en-GB" sz="2300" dirty="0" smtClean="0"/>
              <a:t>II.4	Op pad </a:t>
            </a:r>
            <a:r>
              <a:rPr lang="en-GB" sz="2300" dirty="0" err="1" smtClean="0"/>
              <a:t>om</a:t>
            </a:r>
            <a:r>
              <a:rPr lang="en-GB" sz="2300" dirty="0" smtClean="0"/>
              <a:t> concrete </a:t>
            </a:r>
            <a:r>
              <a:rPr lang="en-GB" sz="2300" dirty="0" err="1" smtClean="0"/>
              <a:t>doelstellingen</a:t>
            </a:r>
            <a:r>
              <a:rPr lang="en-GB" sz="2300" dirty="0" smtClean="0"/>
              <a:t> op </a:t>
            </a:r>
            <a:r>
              <a:rPr lang="en-GB" sz="2300" dirty="0" err="1" smtClean="0"/>
              <a:t>tijd</a:t>
            </a:r>
            <a:r>
              <a:rPr lang="en-GB" sz="2300" dirty="0" smtClean="0"/>
              <a:t> </a:t>
            </a:r>
            <a:r>
              <a:rPr lang="en-GB" sz="2300" dirty="0" err="1" smtClean="0"/>
              <a:t>te</a:t>
            </a:r>
            <a:r>
              <a:rPr lang="en-GB" sz="2300" dirty="0" smtClean="0"/>
              <a:t> </a:t>
            </a:r>
            <a:r>
              <a:rPr lang="en-GB" sz="2300" dirty="0" err="1" smtClean="0"/>
              <a:t>bereiken</a:t>
            </a:r>
            <a:r>
              <a:rPr lang="en-GB" sz="2300" dirty="0" smtClean="0"/>
              <a:t>?</a:t>
            </a:r>
            <a:endParaRPr lang="en-GB" sz="2300" dirty="0"/>
          </a:p>
        </p:txBody>
      </p:sp>
      <p:pic>
        <p:nvPicPr>
          <p:cNvPr id="4" name="Picture 3" descr="ve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786266"/>
            <a:ext cx="382141" cy="374498"/>
          </a:xfrm>
          <a:prstGeom prst="rect">
            <a:avLst/>
          </a:prstGeom>
        </p:spPr>
      </p:pic>
      <p:pic>
        <p:nvPicPr>
          <p:cNvPr id="5" name="Picture 4" descr="rougebi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921" y="2619334"/>
            <a:ext cx="367386" cy="36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67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8400" y="1587600"/>
            <a:ext cx="8104080" cy="4320000"/>
          </a:xfrm>
        </p:spPr>
        <p:txBody>
          <a:bodyPr/>
          <a:lstStyle/>
          <a:p>
            <a:r>
              <a:rPr lang="en-GB" dirty="0"/>
              <a:t>Concrete </a:t>
            </a:r>
            <a:r>
              <a:rPr lang="en-GB" dirty="0" err="1"/>
              <a:t>tussentijdse</a:t>
            </a:r>
            <a:r>
              <a:rPr lang="en-GB" dirty="0"/>
              <a:t> </a:t>
            </a:r>
            <a:r>
              <a:rPr lang="en-GB" dirty="0" err="1"/>
              <a:t>doelstellingen</a:t>
            </a:r>
            <a:r>
              <a:rPr lang="en-GB" dirty="0"/>
              <a:t>: </a:t>
            </a:r>
            <a:r>
              <a:rPr lang="en-GB" dirty="0" err="1"/>
              <a:t>voldoende</a:t>
            </a:r>
            <a:r>
              <a:rPr lang="en-GB" dirty="0"/>
              <a:t> </a:t>
            </a:r>
            <a:r>
              <a:rPr lang="en-GB" dirty="0" err="1"/>
              <a:t>ambitieus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DO?</a:t>
            </a:r>
          </a:p>
          <a:p>
            <a:endParaRPr lang="en-GB" dirty="0" smtClean="0"/>
          </a:p>
          <a:p>
            <a:r>
              <a:rPr lang="en-GB" dirty="0" smtClean="0"/>
              <a:t>Europa </a:t>
            </a:r>
            <a:r>
              <a:rPr lang="en-GB" dirty="0"/>
              <a:t>2020: </a:t>
            </a:r>
            <a:r>
              <a:rPr lang="en-GB" dirty="0" err="1"/>
              <a:t>noodzakelijke</a:t>
            </a:r>
            <a:r>
              <a:rPr lang="en-GB" dirty="0"/>
              <a:t> </a:t>
            </a:r>
            <a:r>
              <a:rPr lang="en-GB" dirty="0" err="1"/>
              <a:t>doelstellingen</a:t>
            </a:r>
            <a:r>
              <a:rPr lang="en-GB" dirty="0"/>
              <a:t>, maar </a:t>
            </a:r>
            <a:r>
              <a:rPr lang="en-GB" dirty="0" err="1"/>
              <a:t>ontoereikend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DO </a:t>
            </a:r>
            <a:r>
              <a:rPr lang="en-GB" dirty="0" err="1"/>
              <a:t>tegen</a:t>
            </a:r>
            <a:r>
              <a:rPr lang="en-GB" dirty="0"/>
              <a:t> </a:t>
            </a:r>
            <a:r>
              <a:rPr lang="en-GB" dirty="0" smtClean="0"/>
              <a:t>2050</a:t>
            </a:r>
          </a:p>
          <a:p>
            <a:pPr lvl="1"/>
            <a:r>
              <a:rPr lang="en-GB" dirty="0" err="1" smtClean="0"/>
              <a:t>Voorbeeld</a:t>
            </a:r>
            <a:r>
              <a:rPr lang="en-GB" dirty="0" smtClean="0"/>
              <a:t>: </a:t>
            </a:r>
            <a:r>
              <a:rPr lang="en-GB" dirty="0" err="1" smtClean="0"/>
              <a:t>broeikasgassen</a:t>
            </a:r>
            <a:endParaRPr lang="en-GB" dirty="0" smtClean="0"/>
          </a:p>
          <a:p>
            <a:pPr lvl="1"/>
            <a:r>
              <a:rPr lang="en-GB" dirty="0" err="1" smtClean="0"/>
              <a:t>Zie</a:t>
            </a:r>
            <a:r>
              <a:rPr lang="en-GB" dirty="0" smtClean="0"/>
              <a:t> </a:t>
            </a:r>
            <a:r>
              <a:rPr lang="en-GB" dirty="0" err="1" smtClean="0"/>
              <a:t>grafiek</a:t>
            </a:r>
            <a:endParaRPr lang="en-GB" dirty="0"/>
          </a:p>
          <a:p>
            <a:endParaRPr lang="en-GB" dirty="0"/>
          </a:p>
          <a:p>
            <a:r>
              <a:rPr lang="en-GB" dirty="0" err="1" smtClean="0"/>
              <a:t>Beleidsvisie</a:t>
            </a:r>
            <a:r>
              <a:rPr lang="en-GB" dirty="0" smtClean="0"/>
              <a:t> op </a:t>
            </a:r>
            <a:r>
              <a:rPr lang="en-GB" dirty="0" err="1"/>
              <a:t>lange</a:t>
            </a:r>
            <a:r>
              <a:rPr lang="en-GB" dirty="0"/>
              <a:t> </a:t>
            </a:r>
            <a:r>
              <a:rPr lang="en-GB" dirty="0" err="1"/>
              <a:t>termijn</a:t>
            </a:r>
            <a:r>
              <a:rPr lang="en-GB" dirty="0"/>
              <a:t> </a:t>
            </a:r>
            <a:r>
              <a:rPr lang="en-GB" dirty="0" err="1"/>
              <a:t>inzake</a:t>
            </a:r>
            <a:r>
              <a:rPr lang="en-GB" dirty="0"/>
              <a:t> </a:t>
            </a:r>
            <a:r>
              <a:rPr lang="en-GB" dirty="0" smtClean="0"/>
              <a:t>DO</a:t>
            </a:r>
          </a:p>
          <a:p>
            <a:pPr lvl="1"/>
            <a:r>
              <a:rPr lang="en-GB" dirty="0" err="1"/>
              <a:t>Doelstellingen</a:t>
            </a:r>
            <a:r>
              <a:rPr lang="en-GB" dirty="0"/>
              <a:t> en </a:t>
            </a:r>
            <a:r>
              <a:rPr lang="en-GB" dirty="0" err="1" smtClean="0"/>
              <a:t>indicatoren</a:t>
            </a:r>
            <a:endParaRPr lang="en-GB" dirty="0" smtClean="0"/>
          </a:p>
          <a:p>
            <a:pPr lvl="1"/>
            <a:r>
              <a:rPr lang="en-GB" dirty="0" err="1" smtClean="0"/>
              <a:t>Mogelijk</a:t>
            </a:r>
            <a:r>
              <a:rPr lang="en-GB" dirty="0" smtClean="0"/>
              <a:t> </a:t>
            </a:r>
            <a:r>
              <a:rPr lang="en-GB" dirty="0" err="1" smtClean="0"/>
              <a:t>bijdrage</a:t>
            </a:r>
            <a:r>
              <a:rPr lang="en-GB" dirty="0" smtClean="0"/>
              <a:t> tot ‘</a:t>
            </a:r>
            <a:r>
              <a:rPr lang="en-GB" dirty="0" err="1" smtClean="0"/>
              <a:t>anders</a:t>
            </a:r>
            <a:r>
              <a:rPr lang="en-GB" dirty="0" smtClean="0"/>
              <a:t> </a:t>
            </a:r>
            <a:r>
              <a:rPr lang="en-GB" dirty="0" err="1" smtClean="0"/>
              <a:t>meten</a:t>
            </a:r>
            <a:r>
              <a:rPr lang="en-GB" dirty="0" smtClean="0"/>
              <a:t>’</a:t>
            </a:r>
          </a:p>
          <a:p>
            <a:pPr lvl="1"/>
            <a:r>
              <a:rPr lang="en-GB" dirty="0" err="1" smtClean="0"/>
              <a:t>Hopelijk</a:t>
            </a:r>
            <a:r>
              <a:rPr lang="en-GB" dirty="0" smtClean="0"/>
              <a:t> </a:t>
            </a:r>
            <a:r>
              <a:rPr lang="en-GB" dirty="0" err="1" smtClean="0"/>
              <a:t>ook</a:t>
            </a:r>
            <a:r>
              <a:rPr lang="en-GB" dirty="0" smtClean="0"/>
              <a:t> </a:t>
            </a:r>
            <a:r>
              <a:rPr lang="en-GB" dirty="0" err="1" smtClean="0"/>
              <a:t>nieuwe</a:t>
            </a:r>
            <a:r>
              <a:rPr lang="en-GB" dirty="0" smtClean="0"/>
              <a:t> </a:t>
            </a:r>
            <a:r>
              <a:rPr lang="en-GB" dirty="0" err="1" smtClean="0"/>
              <a:t>impuls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DO-</a:t>
            </a:r>
            <a:r>
              <a:rPr lang="en-GB" dirty="0" err="1" smtClean="0"/>
              <a:t>beleid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88000"/>
            <a:ext cx="8496944" cy="1196752"/>
          </a:xfrm>
        </p:spPr>
        <p:txBody>
          <a:bodyPr/>
          <a:lstStyle/>
          <a:p>
            <a:pPr marL="719138" indent="-719138"/>
            <a:r>
              <a:rPr lang="en-GB" sz="2300" dirty="0" smtClean="0"/>
              <a:t>II.5	Concrete </a:t>
            </a:r>
            <a:r>
              <a:rPr lang="en-GB" sz="2300" dirty="0" err="1" smtClean="0"/>
              <a:t>doelstellingen</a:t>
            </a:r>
            <a:r>
              <a:rPr lang="en-GB" sz="2300" dirty="0" smtClean="0"/>
              <a:t> </a:t>
            </a:r>
            <a:r>
              <a:rPr lang="en-GB" sz="2300" dirty="0" err="1" smtClean="0"/>
              <a:t>als</a:t>
            </a:r>
            <a:r>
              <a:rPr lang="en-GB" sz="2300" dirty="0" smtClean="0"/>
              <a:t> </a:t>
            </a:r>
            <a:r>
              <a:rPr lang="en-GB" sz="2300" dirty="0" err="1" smtClean="0"/>
              <a:t>tussenstap</a:t>
            </a:r>
            <a:r>
              <a:rPr lang="en-GB" sz="2300" dirty="0" smtClean="0"/>
              <a:t> op </a:t>
            </a:r>
            <a:r>
              <a:rPr lang="en-GB" sz="2300" dirty="0" err="1" smtClean="0"/>
              <a:t>weg</a:t>
            </a:r>
            <a:r>
              <a:rPr lang="en-GB" sz="2300" dirty="0" smtClean="0"/>
              <a:t> </a:t>
            </a:r>
            <a:r>
              <a:rPr lang="en-GB" sz="2300" dirty="0" err="1" smtClean="0"/>
              <a:t>naar</a:t>
            </a:r>
            <a:r>
              <a:rPr lang="en-GB" sz="2300" dirty="0" smtClean="0"/>
              <a:t> DO?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464876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42783"/>
              </p:ext>
            </p:extLst>
          </p:nvPr>
        </p:nvGraphicFramePr>
        <p:xfrm>
          <a:off x="1440000" y="1440000"/>
          <a:ext cx="5848373" cy="4450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26064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b="1" dirty="0" smtClean="0">
                <a:latin typeface="Trebuchet MS" pitchFamily="34" charset="0"/>
              </a:rPr>
              <a:t>Uitstoot van broeikasgassen, EU-27</a:t>
            </a:r>
            <a:r>
              <a:rPr lang="nl-NL" sz="2000" dirty="0">
                <a:latin typeface="Trebuchet MS" pitchFamily="34" charset="0"/>
              </a:rPr>
              <a:t/>
            </a:r>
            <a:br>
              <a:rPr lang="nl-NL" sz="2000" dirty="0">
                <a:latin typeface="Trebuchet MS" pitchFamily="34" charset="0"/>
              </a:rPr>
            </a:br>
            <a:r>
              <a:rPr lang="nl-NL" sz="1600" dirty="0" smtClean="0">
                <a:latin typeface="Trebuchet MS" pitchFamily="34" charset="0"/>
              </a:rPr>
              <a:t>1990-2010</a:t>
            </a:r>
            <a:r>
              <a:rPr lang="nl-NL" sz="1600" dirty="0">
                <a:latin typeface="Trebuchet MS" pitchFamily="34" charset="0"/>
              </a:rPr>
              <a:t>, pad naar cijferdoel </a:t>
            </a:r>
            <a:r>
              <a:rPr lang="nl-NL" sz="1600" dirty="0" smtClean="0">
                <a:latin typeface="Trebuchet MS" pitchFamily="34" charset="0"/>
              </a:rPr>
              <a:t>2020, trendvoortzetting </a:t>
            </a:r>
            <a:r>
              <a:rPr lang="nl-NL" sz="1600" dirty="0">
                <a:latin typeface="Trebuchet MS" pitchFamily="34" charset="0"/>
              </a:rPr>
              <a:t>en </a:t>
            </a:r>
            <a:r>
              <a:rPr lang="nl-NL" sz="1600" dirty="0" err="1" smtClean="0">
                <a:latin typeface="Trebuchet MS" pitchFamily="34" charset="0"/>
              </a:rPr>
              <a:t>langetermijndoelstellingen</a:t>
            </a:r>
            <a:endParaRPr lang="en-GB" sz="1600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573669" y="3463117"/>
            <a:ext cx="13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+mn-lt"/>
              </a:rPr>
              <a:t>i</a:t>
            </a:r>
            <a:r>
              <a:rPr lang="en-GB" sz="1200" dirty="0" smtClean="0">
                <a:latin typeface="+mn-lt"/>
              </a:rPr>
              <a:t>ndex, 1990 = 100</a:t>
            </a:r>
            <a:endParaRPr lang="en-GB" sz="12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7869" y="2408188"/>
            <a:ext cx="683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B841E"/>
                </a:solidFill>
                <a:latin typeface="+mn-lt"/>
              </a:rPr>
              <a:t>-20%</a:t>
            </a:r>
            <a:endParaRPr lang="en-GB" sz="1400" b="1" dirty="0">
              <a:solidFill>
                <a:srgbClr val="FB841E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1698" y="2990602"/>
            <a:ext cx="673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B841E"/>
                </a:solidFill>
                <a:latin typeface="+mn-lt"/>
              </a:rPr>
              <a:t>-36%</a:t>
            </a:r>
            <a:endParaRPr lang="en-GB" sz="1400" b="1" dirty="0">
              <a:solidFill>
                <a:srgbClr val="FB841E"/>
              </a:solidFill>
              <a:latin typeface="+mn-lt"/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 rot="722641">
            <a:off x="4235033" y="3073324"/>
            <a:ext cx="294611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r>
              <a:rPr lang="en-GB" sz="1400" dirty="0" err="1" smtClean="0">
                <a:solidFill>
                  <a:srgbClr val="1B3B5A"/>
                </a:solidFill>
                <a:latin typeface="Trebuchet MS" pitchFamily="34" charset="0"/>
              </a:rPr>
              <a:t>voortzetting</a:t>
            </a:r>
            <a:r>
              <a:rPr lang="en-GB" sz="1400" dirty="0" smtClean="0">
                <a:solidFill>
                  <a:srgbClr val="1B3B5A"/>
                </a:solidFill>
                <a:latin typeface="Trebuchet MS" pitchFamily="34" charset="0"/>
              </a:rPr>
              <a:t> trend pad 1990-2020</a:t>
            </a:r>
            <a:endParaRPr lang="en-GB" sz="1400" dirty="0">
              <a:solidFill>
                <a:srgbClr val="1B3B5A"/>
              </a:solidFill>
              <a:latin typeface="Trebuchet MS" pitchFamily="34" charset="0"/>
            </a:endParaRPr>
          </a:p>
        </p:txBody>
      </p:sp>
      <p:sp>
        <p:nvSpPr>
          <p:cNvPr id="10" name="Right Arrow 5"/>
          <p:cNvSpPr>
            <a:spLocks noChangeArrowheads="1"/>
          </p:cNvSpPr>
          <p:nvPr/>
        </p:nvSpPr>
        <p:spPr bwMode="auto">
          <a:xfrm>
            <a:off x="3521472" y="4597375"/>
            <a:ext cx="3403600" cy="625475"/>
          </a:xfrm>
          <a:prstGeom prst="rightArrow">
            <a:avLst>
              <a:gd name="adj1" fmla="val 50000"/>
              <a:gd name="adj2" fmla="val 50058"/>
            </a:avLst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/>
          <a:p>
            <a:r>
              <a:rPr lang="en-GB" sz="1600" dirty="0">
                <a:solidFill>
                  <a:srgbClr val="1B3B5A"/>
                </a:solidFill>
                <a:latin typeface="Trebuchet MS" pitchFamily="34" charset="0"/>
              </a:rPr>
              <a:t>2°C-doelstelling: ten </a:t>
            </a:r>
            <a:r>
              <a:rPr lang="en-GB" sz="1600" dirty="0" err="1">
                <a:solidFill>
                  <a:srgbClr val="1B3B5A"/>
                </a:solidFill>
                <a:latin typeface="Trebuchet MS" pitchFamily="34" charset="0"/>
              </a:rPr>
              <a:t>minste</a:t>
            </a:r>
            <a:r>
              <a:rPr lang="en-GB" sz="1600" dirty="0">
                <a:solidFill>
                  <a:srgbClr val="1B3B5A"/>
                </a:solidFill>
                <a:latin typeface="Trebuchet MS" pitchFamily="34" charset="0"/>
              </a:rPr>
              <a:t> -80%</a:t>
            </a:r>
          </a:p>
          <a:p>
            <a:pPr algn="ctr"/>
            <a:endParaRPr lang="en-GB" sz="1600" dirty="0">
              <a:latin typeface="Trebuchet M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623731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+mn-lt"/>
              </a:rPr>
              <a:t>Bron</a:t>
            </a:r>
            <a:r>
              <a:rPr lang="en-GB" sz="1200" dirty="0" smtClean="0">
                <a:latin typeface="+mn-lt"/>
              </a:rPr>
              <a:t>: Eurostat, 2012</a:t>
            </a:r>
            <a:endParaRPr lang="en-GB" sz="12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63854" y="3212976"/>
            <a:ext cx="1556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+mn-lt"/>
              </a:rPr>
              <a:t>[ -0,74% per </a:t>
            </a:r>
            <a:r>
              <a:rPr lang="en-GB" sz="1200" dirty="0" err="1" smtClean="0">
                <a:solidFill>
                  <a:srgbClr val="002060"/>
                </a:solidFill>
                <a:latin typeface="+mn-lt"/>
              </a:rPr>
              <a:t>jaar</a:t>
            </a:r>
            <a:r>
              <a:rPr lang="en-GB" sz="1200" dirty="0" smtClean="0">
                <a:solidFill>
                  <a:srgbClr val="002060"/>
                </a:solidFill>
                <a:latin typeface="+mn-lt"/>
              </a:rPr>
              <a:t> ]</a:t>
            </a:r>
            <a:endParaRPr lang="en-GB" sz="1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1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8400" y="1340768"/>
            <a:ext cx="7560000" cy="4854864"/>
          </a:xfrm>
        </p:spPr>
        <p:txBody>
          <a:bodyPr/>
          <a:lstStyle/>
          <a:p>
            <a:pPr marL="446088" indent="-446088">
              <a:buNone/>
            </a:pPr>
            <a:r>
              <a:rPr lang="fr-FR" dirty="0" smtClean="0"/>
              <a:t>I.	Du </a:t>
            </a:r>
            <a:r>
              <a:rPr lang="fr-FR" dirty="0"/>
              <a:t>PIB aux Indicateurs de </a:t>
            </a:r>
            <a:r>
              <a:rPr lang="fr-FR" dirty="0" smtClean="0"/>
              <a:t>Développement Durable (</a:t>
            </a:r>
            <a:r>
              <a:rPr lang="fr-FR" dirty="0"/>
              <a:t>IDD)</a:t>
            </a:r>
          </a:p>
          <a:p>
            <a:pPr marL="631825" indent="-457200">
              <a:spcBef>
                <a:spcPts val="900"/>
              </a:spcBef>
              <a:buNone/>
            </a:pPr>
            <a:r>
              <a:rPr lang="fr-FR" sz="1600" dirty="0" smtClean="0">
                <a:solidFill>
                  <a:srgbClr val="595959"/>
                </a:solidFill>
              </a:rPr>
              <a:t>I.1	Bien-être (BE) et </a:t>
            </a:r>
            <a:r>
              <a:rPr lang="fr-FR" sz="1600" dirty="0">
                <a:solidFill>
                  <a:srgbClr val="595959"/>
                </a:solidFill>
              </a:rPr>
              <a:t>développement </a:t>
            </a:r>
            <a:r>
              <a:rPr lang="fr-FR" sz="1600" dirty="0" smtClean="0">
                <a:solidFill>
                  <a:srgbClr val="595959"/>
                </a:solidFill>
              </a:rPr>
              <a:t>durable (DD)</a:t>
            </a:r>
            <a:endParaRPr lang="fr-FR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fr-FR" sz="1600" dirty="0" smtClean="0">
                <a:solidFill>
                  <a:srgbClr val="595959"/>
                </a:solidFill>
              </a:rPr>
              <a:t>I.2	Indicateurs </a:t>
            </a:r>
            <a:r>
              <a:rPr lang="fr-FR" sz="1600" dirty="0">
                <a:solidFill>
                  <a:srgbClr val="595959"/>
                </a:solidFill>
              </a:rPr>
              <a:t>synthétiques/multiples mesurant le </a:t>
            </a:r>
            <a:r>
              <a:rPr lang="fr-FR" sz="1600" dirty="0" smtClean="0">
                <a:solidFill>
                  <a:srgbClr val="595959"/>
                </a:solidFill>
              </a:rPr>
              <a:t>développement</a:t>
            </a:r>
            <a:endParaRPr lang="fr-FR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fr-FR" sz="1600" dirty="0" smtClean="0">
                <a:solidFill>
                  <a:srgbClr val="595959"/>
                </a:solidFill>
              </a:rPr>
              <a:t>I.3	PIB: indicateur central </a:t>
            </a:r>
            <a:r>
              <a:rPr lang="fr-FR" sz="1600" dirty="0">
                <a:solidFill>
                  <a:srgbClr val="595959"/>
                </a:solidFill>
              </a:rPr>
              <a:t>agrégé sur la base d’un système </a:t>
            </a:r>
            <a:r>
              <a:rPr lang="fr-FR" sz="1600" dirty="0" smtClean="0">
                <a:solidFill>
                  <a:srgbClr val="595959"/>
                </a:solidFill>
              </a:rPr>
              <a:t>comptable</a:t>
            </a:r>
            <a:endParaRPr lang="fr-FR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fr-FR" sz="1600" dirty="0" smtClean="0">
                <a:solidFill>
                  <a:srgbClr val="595959"/>
                </a:solidFill>
              </a:rPr>
              <a:t>I.4	Besoin </a:t>
            </a:r>
            <a:r>
              <a:rPr lang="fr-FR" sz="1600" dirty="0">
                <a:solidFill>
                  <a:srgbClr val="595959"/>
                </a:solidFill>
              </a:rPr>
              <a:t>de comptes satellites</a:t>
            </a:r>
          </a:p>
          <a:p>
            <a:pPr marL="631825" indent="-457200">
              <a:spcBef>
                <a:spcPts val="900"/>
              </a:spcBef>
              <a:buNone/>
            </a:pPr>
            <a:r>
              <a:rPr lang="fr-FR" sz="1600" dirty="0" smtClean="0">
                <a:solidFill>
                  <a:srgbClr val="595959"/>
                </a:solidFill>
              </a:rPr>
              <a:t>I.5	Force </a:t>
            </a:r>
            <a:r>
              <a:rPr lang="fr-FR" sz="1600" dirty="0">
                <a:solidFill>
                  <a:srgbClr val="595959"/>
                </a:solidFill>
              </a:rPr>
              <a:t>et </a:t>
            </a:r>
            <a:r>
              <a:rPr lang="fr-FR" sz="1600" dirty="0" smtClean="0">
                <a:solidFill>
                  <a:srgbClr val="595959"/>
                </a:solidFill>
              </a:rPr>
              <a:t>faiblesse </a:t>
            </a:r>
            <a:r>
              <a:rPr lang="fr-FR" sz="1600" dirty="0">
                <a:solidFill>
                  <a:srgbClr val="595959"/>
                </a:solidFill>
              </a:rPr>
              <a:t>des </a:t>
            </a:r>
            <a:r>
              <a:rPr lang="fr-FR" sz="1600" dirty="0" smtClean="0">
                <a:solidFill>
                  <a:srgbClr val="595959"/>
                </a:solidFill>
              </a:rPr>
              <a:t>autres indicateurs synthétiques</a:t>
            </a:r>
            <a:endParaRPr lang="fr-FR" sz="1600" dirty="0">
              <a:solidFill>
                <a:srgbClr val="595959"/>
              </a:solidFill>
            </a:endParaRPr>
          </a:p>
          <a:p>
            <a:pPr marL="446088" indent="-446088">
              <a:spcBef>
                <a:spcPts val="1800"/>
              </a:spcBef>
              <a:buNone/>
            </a:pPr>
            <a:r>
              <a:rPr lang="nl-NL" dirty="0" smtClean="0"/>
              <a:t>II.	Tabel </a:t>
            </a:r>
            <a:r>
              <a:rPr lang="nl-NL" dirty="0"/>
              <a:t>met indicatoren van duurzame ontwikkeling (IDO) van het Federaal Planbureau (FPB)</a:t>
            </a:r>
          </a:p>
          <a:p>
            <a:pPr marL="631825" indent="-457200">
              <a:spcBef>
                <a:spcPts val="900"/>
              </a:spcBef>
              <a:buNone/>
            </a:pPr>
            <a:r>
              <a:rPr lang="nl-NL" sz="1600" dirty="0">
                <a:solidFill>
                  <a:srgbClr val="595959"/>
                </a:solidFill>
              </a:rPr>
              <a:t>II.1	Uitgebreide en beknopte IDO-set om ontwikkeling te </a:t>
            </a:r>
            <a:r>
              <a:rPr lang="nl-NL" sz="1600" dirty="0" smtClean="0">
                <a:solidFill>
                  <a:srgbClr val="595959"/>
                </a:solidFill>
              </a:rPr>
              <a:t>meten</a:t>
            </a:r>
            <a:endParaRPr lang="nl-NL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nl-NL" sz="1600" dirty="0" smtClean="0">
                <a:solidFill>
                  <a:srgbClr val="595959"/>
                </a:solidFill>
              </a:rPr>
              <a:t>II.2</a:t>
            </a:r>
            <a:r>
              <a:rPr lang="nl-NL" sz="1600" dirty="0">
                <a:solidFill>
                  <a:srgbClr val="595959"/>
                </a:solidFill>
              </a:rPr>
              <a:t>	Trends evalueren ten opzichte van </a:t>
            </a:r>
            <a:r>
              <a:rPr lang="nl-NL" sz="1600" dirty="0" smtClean="0">
                <a:solidFill>
                  <a:srgbClr val="595959"/>
                </a:solidFill>
              </a:rPr>
              <a:t>beleidsdoelstellingen</a:t>
            </a:r>
            <a:endParaRPr lang="nl-NL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nl-NL" sz="1600" dirty="0" smtClean="0">
                <a:solidFill>
                  <a:srgbClr val="595959"/>
                </a:solidFill>
              </a:rPr>
              <a:t>II.3</a:t>
            </a:r>
            <a:r>
              <a:rPr lang="nl-NL" sz="1600" dirty="0">
                <a:solidFill>
                  <a:srgbClr val="595959"/>
                </a:solidFill>
              </a:rPr>
              <a:t>	Strategische balans van 25 sleutelindicatoren, </a:t>
            </a:r>
            <a:r>
              <a:rPr lang="nl-NL" sz="1600" dirty="0" smtClean="0">
                <a:solidFill>
                  <a:srgbClr val="595959"/>
                </a:solidFill>
              </a:rPr>
              <a:t>1992-2010</a:t>
            </a:r>
            <a:endParaRPr lang="nl-NL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nl-NL" sz="1600" dirty="0" smtClean="0">
                <a:solidFill>
                  <a:srgbClr val="595959"/>
                </a:solidFill>
              </a:rPr>
              <a:t>II.4</a:t>
            </a:r>
            <a:r>
              <a:rPr lang="nl-NL" sz="1600" dirty="0">
                <a:solidFill>
                  <a:srgbClr val="595959"/>
                </a:solidFill>
              </a:rPr>
              <a:t>	Op pad om concrete doelstellingen op tijd te </a:t>
            </a:r>
            <a:r>
              <a:rPr lang="nl-NL" sz="1600" dirty="0" smtClean="0">
                <a:solidFill>
                  <a:srgbClr val="595959"/>
                </a:solidFill>
              </a:rPr>
              <a:t>bereiken ?</a:t>
            </a:r>
            <a:endParaRPr lang="nl-NL" sz="1600" dirty="0">
              <a:solidFill>
                <a:srgbClr val="595959"/>
              </a:solidFill>
            </a:endParaRPr>
          </a:p>
          <a:p>
            <a:pPr marL="631825" indent="-457200">
              <a:spcBef>
                <a:spcPts val="900"/>
              </a:spcBef>
              <a:buNone/>
            </a:pPr>
            <a:r>
              <a:rPr lang="nl-NL" sz="1600" dirty="0" smtClean="0">
                <a:solidFill>
                  <a:srgbClr val="595959"/>
                </a:solidFill>
              </a:rPr>
              <a:t>II.5</a:t>
            </a:r>
            <a:r>
              <a:rPr lang="nl-NL" sz="1600" dirty="0">
                <a:solidFill>
                  <a:srgbClr val="595959"/>
                </a:solidFill>
              </a:rPr>
              <a:t>	Concrete doelstellingen als tussenstap op weg naar </a:t>
            </a:r>
            <a:r>
              <a:rPr lang="nl-NL" sz="1600" dirty="0" smtClean="0">
                <a:solidFill>
                  <a:srgbClr val="595959"/>
                </a:solidFill>
              </a:rPr>
              <a:t>DO ?</a:t>
            </a:r>
            <a:endParaRPr lang="nl-NL" sz="1600" dirty="0">
              <a:solidFill>
                <a:srgbClr val="595959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rgbClr val="595959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1196752"/>
          </a:xfrm>
        </p:spPr>
        <p:txBody>
          <a:bodyPr/>
          <a:lstStyle/>
          <a:p>
            <a:r>
              <a:rPr lang="en-GB" dirty="0" smtClean="0"/>
              <a:t>Plan de la </a:t>
            </a:r>
            <a:r>
              <a:rPr lang="en-GB" dirty="0" err="1" smtClean="0"/>
              <a:t>présentation</a:t>
            </a:r>
            <a:r>
              <a:rPr lang="en-GB" dirty="0" smtClean="0"/>
              <a:t>  |  </a:t>
            </a:r>
            <a:r>
              <a:rPr lang="en-GB" dirty="0" err="1" smtClean="0"/>
              <a:t>Overzicht</a:t>
            </a:r>
            <a:r>
              <a:rPr lang="en-GB" dirty="0" smtClean="0"/>
              <a:t> van de </a:t>
            </a:r>
            <a:r>
              <a:rPr lang="en-GB" dirty="0" err="1" smtClean="0"/>
              <a:t>presentatie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185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611188" y="1196975"/>
            <a:ext cx="7993062" cy="5327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r>
              <a:rPr lang="fr-BE" sz="1800" dirty="0" smtClean="0"/>
              <a:t>Le BE réfère à des conditions de vie satisfaisantes pour tous et chacun </a:t>
            </a:r>
          </a:p>
          <a:p>
            <a:pPr lvl="1" eaLnBrk="1" hangingPunct="1"/>
            <a:r>
              <a:rPr lang="en-GB" sz="1600" dirty="0" err="1" smtClean="0"/>
              <a:t>englobe</a:t>
            </a:r>
            <a:r>
              <a:rPr lang="en-GB" sz="1600" dirty="0" smtClean="0"/>
              <a:t>  </a:t>
            </a:r>
            <a:r>
              <a:rPr lang="en-GB" sz="1600" dirty="0" err="1" smtClean="0"/>
              <a:t>donc</a:t>
            </a:r>
            <a:r>
              <a:rPr lang="en-GB" sz="1600" dirty="0" smtClean="0"/>
              <a:t> les notions de </a:t>
            </a:r>
            <a:r>
              <a:rPr lang="fr-BE" sz="1600" dirty="0" smtClean="0"/>
              <a:t>« prestations économiques, progrès sociaux, qualité de vie et bonheur »</a:t>
            </a:r>
            <a:r>
              <a:rPr lang="en-GB" sz="1600" dirty="0" smtClean="0"/>
              <a:t>; </a:t>
            </a:r>
            <a:endParaRPr lang="fr-BE" sz="1600" dirty="0" smtClean="0"/>
          </a:p>
          <a:p>
            <a:pPr lvl="1" eaLnBrk="1" hangingPunct="1"/>
            <a:r>
              <a:rPr lang="en-GB" i="1" dirty="0" smtClean="0"/>
              <a:t>Welfare in the sense of wellbeing turns out to be an easier concept to imagine than to </a:t>
            </a:r>
            <a:r>
              <a:rPr lang="en-GB" i="1" dirty="0" err="1" smtClean="0"/>
              <a:t>analyze</a:t>
            </a:r>
            <a:r>
              <a:rPr lang="en-GB" i="1" dirty="0" smtClean="0"/>
              <a:t> carefully. It is even harder to measure.</a:t>
            </a:r>
            <a:endParaRPr lang="fr-BE" dirty="0" smtClean="0"/>
          </a:p>
          <a:p>
            <a:pPr lvl="1" eaLnBrk="1" hangingPunct="1"/>
            <a:endParaRPr lang="fr-BE" dirty="0" smtClean="0"/>
          </a:p>
          <a:p>
            <a:pPr eaLnBrk="1" hangingPunct="1">
              <a:buFontTx/>
              <a:buChar char="•"/>
            </a:pPr>
            <a:r>
              <a:rPr lang="fr-BE" sz="1800" dirty="0" smtClean="0"/>
              <a:t>Le BE est proche du concept de Développement Durable (DD)</a:t>
            </a:r>
          </a:p>
          <a:p>
            <a:pPr lvl="1" eaLnBrk="1" hangingPunct="1"/>
            <a:r>
              <a:rPr lang="fr-BE" sz="1600" dirty="0" smtClean="0"/>
              <a:t>Les deux contribuent au progrès des société. </a:t>
            </a:r>
          </a:p>
          <a:p>
            <a:pPr lvl="1" eaLnBrk="1" hangingPunct="1"/>
            <a:r>
              <a:rPr lang="fr-BE" sz="1600" dirty="0" smtClean="0"/>
              <a:t>Les deux ont de multiples définitions moins vagues que « le bonheur »</a:t>
            </a:r>
          </a:p>
          <a:p>
            <a:pPr lvl="1" eaLnBrk="1" hangingPunct="1"/>
            <a:r>
              <a:rPr lang="fr-BE" sz="1600" dirty="0" smtClean="0"/>
              <a:t>Les deux  touchent à la qualité de vie et restent difficile à mesurer. </a:t>
            </a:r>
          </a:p>
          <a:p>
            <a:pPr eaLnBrk="1" hangingPunct="1">
              <a:buFontTx/>
              <a:buChar char="•"/>
            </a:pPr>
            <a:endParaRPr lang="fr-BE" sz="1800" dirty="0" smtClean="0"/>
          </a:p>
          <a:p>
            <a:pPr eaLnBrk="1" hangingPunct="1">
              <a:buFontTx/>
              <a:buChar char="•"/>
            </a:pPr>
            <a:r>
              <a:rPr lang="fr-BE" sz="1800" dirty="0" smtClean="0"/>
              <a:t>Le DD, engagement pris dans le processus de Rio en 1992  </a:t>
            </a:r>
          </a:p>
          <a:p>
            <a:pPr lvl="1" eaLnBrk="1" hangingPunct="1"/>
            <a:r>
              <a:rPr lang="fr-BE" sz="1600" dirty="0" smtClean="0"/>
              <a:t>De changer le mode de développement pour assurer sa </a:t>
            </a:r>
            <a:r>
              <a:rPr lang="fr-BE" sz="1600" dirty="0" err="1" smtClean="0"/>
              <a:t>soutenabillité</a:t>
            </a:r>
            <a:r>
              <a:rPr lang="fr-BE" sz="1600" dirty="0" smtClean="0"/>
              <a:t> transversale (= sociale, environnementale, économique et politique) </a:t>
            </a:r>
          </a:p>
          <a:p>
            <a:pPr lvl="1" eaLnBrk="1" hangingPunct="1"/>
            <a:r>
              <a:rPr lang="fr-BE" sz="1600" dirty="0" smtClean="0"/>
              <a:t>via des politiques et des partenariats à tous les niveaux (mondial à local)</a:t>
            </a:r>
          </a:p>
          <a:p>
            <a:pPr lvl="1" eaLnBrk="1" hangingPunct="1"/>
            <a:r>
              <a:rPr lang="fr-BE" sz="1600" dirty="0" smtClean="0"/>
              <a:t>répondant aux </a:t>
            </a:r>
            <a:r>
              <a:rPr lang="fr-BE" sz="1600" i="1" dirty="0" smtClean="0"/>
              <a:t>besoins </a:t>
            </a:r>
            <a:r>
              <a:rPr lang="fr-BE" sz="1600" dirty="0" smtClean="0"/>
              <a:t>des générations actuelles et futures (leur </a:t>
            </a:r>
            <a:r>
              <a:rPr lang="fr-BE" sz="1600" i="1" dirty="0" smtClean="0"/>
              <a:t>BE</a:t>
            </a:r>
            <a:r>
              <a:rPr lang="fr-BE" sz="1600" dirty="0" smtClean="0"/>
              <a:t> ?)</a:t>
            </a:r>
          </a:p>
          <a:p>
            <a:pPr lvl="1" eaLnBrk="1" hangingPunct="1"/>
            <a:r>
              <a:rPr lang="en-GB" sz="1600" dirty="0" err="1"/>
              <a:t>Renforcé</a:t>
            </a:r>
            <a:r>
              <a:rPr lang="en-GB" sz="1600" dirty="0"/>
              <a:t> par la Constitution </a:t>
            </a:r>
            <a:r>
              <a:rPr lang="en-GB" sz="1600" dirty="0" err="1"/>
              <a:t>belge</a:t>
            </a:r>
            <a:r>
              <a:rPr lang="en-GB" sz="1600" dirty="0"/>
              <a:t> (art. 7</a:t>
            </a:r>
            <a:r>
              <a:rPr lang="en-GB" sz="1600" i="1" dirty="0"/>
              <a:t>bis</a:t>
            </a:r>
            <a:r>
              <a:rPr lang="en-GB" sz="1600" dirty="0"/>
              <a:t>)</a:t>
            </a:r>
            <a:endParaRPr lang="fr-BE" sz="1600" dirty="0"/>
          </a:p>
          <a:p>
            <a:pPr eaLnBrk="1" hangingPunct="1">
              <a:buFontTx/>
              <a:buChar char="•"/>
            </a:pPr>
            <a:endParaRPr lang="en-GB" sz="1800" dirty="0" smtClean="0"/>
          </a:p>
          <a:p>
            <a:pPr eaLnBrk="1" hangingPunct="1">
              <a:buFontTx/>
              <a:buChar char="•"/>
            </a:pPr>
            <a:endParaRPr lang="fr-BE" sz="1800" dirty="0" smtClean="0"/>
          </a:p>
          <a:p>
            <a:pPr eaLnBrk="1" hangingPunct="1">
              <a:buFontTx/>
              <a:buChar char="•"/>
            </a:pPr>
            <a:endParaRPr lang="fr-BE" sz="1800" dirty="0" smtClean="0"/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788988" y="44624"/>
            <a:ext cx="7559675" cy="1196975"/>
          </a:xfrm>
          <a:ln w="9525"/>
        </p:spPr>
        <p:txBody>
          <a:bodyPr/>
          <a:lstStyle/>
          <a:p>
            <a:pPr marL="715963" indent="-715963"/>
            <a:r>
              <a:rPr lang="en-GB" dirty="0" smtClean="0">
                <a:sym typeface="Trebuchet MS" pitchFamily="34" charset="0"/>
              </a:rPr>
              <a:t>I.1	Bien-</a:t>
            </a:r>
            <a:r>
              <a:rPr lang="en-GB" dirty="0" err="1" smtClean="0">
                <a:sym typeface="Trebuchet MS" pitchFamily="34" charset="0"/>
              </a:rPr>
              <a:t>être</a:t>
            </a:r>
            <a:r>
              <a:rPr lang="en-GB" dirty="0" smtClean="0">
                <a:sym typeface="Trebuchet MS" pitchFamily="34" charset="0"/>
              </a:rPr>
              <a:t> (BE)  et </a:t>
            </a:r>
            <a:r>
              <a:rPr lang="en-GB" dirty="0" err="1" smtClean="0">
                <a:sym typeface="Trebuchet MS" pitchFamily="34" charset="0"/>
              </a:rPr>
              <a:t>Développement</a:t>
            </a:r>
            <a:r>
              <a:rPr lang="en-GB" dirty="0" smtClean="0">
                <a:sym typeface="Trebuchet MS" pitchFamily="34" charset="0"/>
              </a:rPr>
              <a:t> durable (DD) </a:t>
            </a:r>
          </a:p>
        </p:txBody>
      </p:sp>
    </p:spTree>
    <p:extLst>
      <p:ext uri="{BB962C8B-B14F-4D97-AF65-F5344CB8AC3E}">
        <p14:creationId xmlns:p14="http://schemas.microsoft.com/office/powerpoint/2010/main" val="9056601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395288" y="287338"/>
            <a:ext cx="8353425" cy="1196975"/>
          </a:xfrm>
          <a:ln w="9525"/>
        </p:spPr>
        <p:txBody>
          <a:bodyPr/>
          <a:lstStyle/>
          <a:p>
            <a:pPr marL="625475" indent="-625475"/>
            <a:r>
              <a:rPr lang="en-GB" dirty="0" smtClean="0">
                <a:sym typeface="Trebuchet MS" pitchFamily="34" charset="0"/>
              </a:rPr>
              <a:t>I.1 	</a:t>
            </a:r>
            <a:r>
              <a:rPr lang="en-GB" sz="2000" dirty="0" err="1" smtClean="0">
                <a:sym typeface="Trebuchet MS" pitchFamily="34" charset="0"/>
              </a:rPr>
              <a:t>Approches</a:t>
            </a:r>
            <a:r>
              <a:rPr lang="en-GB" sz="2000" dirty="0" smtClean="0">
                <a:sym typeface="Trebuchet MS" pitchFamily="34" charset="0"/>
              </a:rPr>
              <a:t> du RPES (Rapport </a:t>
            </a:r>
            <a:r>
              <a:rPr lang="en-GB" sz="2000" dirty="0" err="1" smtClean="0">
                <a:sym typeface="Trebuchet MS" pitchFamily="34" charset="0"/>
              </a:rPr>
              <a:t>Stiglitz</a:t>
            </a:r>
            <a:r>
              <a:rPr lang="en-GB" sz="2000" dirty="0" smtClean="0">
                <a:sym typeface="Trebuchet MS" pitchFamily="34" charset="0"/>
              </a:rPr>
              <a:t> </a:t>
            </a:r>
            <a:r>
              <a:rPr lang="en-GB" sz="2000" dirty="0" err="1" smtClean="0">
                <a:sym typeface="Trebuchet MS" pitchFamily="34" charset="0"/>
              </a:rPr>
              <a:t>sur</a:t>
            </a:r>
            <a:r>
              <a:rPr lang="en-GB" sz="2000" dirty="0" smtClean="0">
                <a:sym typeface="Trebuchet MS" pitchFamily="34" charset="0"/>
              </a:rPr>
              <a:t> la </a:t>
            </a:r>
            <a:r>
              <a:rPr lang="en-GB" sz="2000" dirty="0" err="1" smtClean="0">
                <a:sym typeface="Trebuchet MS" pitchFamily="34" charset="0"/>
              </a:rPr>
              <a:t>mesure</a:t>
            </a:r>
            <a:r>
              <a:rPr lang="en-GB" sz="2000" dirty="0" smtClean="0">
                <a:sym typeface="Trebuchet MS" pitchFamily="34" charset="0"/>
              </a:rPr>
              <a:t> des </a:t>
            </a:r>
            <a:r>
              <a:rPr lang="en-GB" sz="2000" dirty="0" err="1" smtClean="0">
                <a:sym typeface="Trebuchet MS" pitchFamily="34" charset="0"/>
              </a:rPr>
              <a:t>perfor-mances</a:t>
            </a:r>
            <a:r>
              <a:rPr lang="en-GB" sz="2000" dirty="0" smtClean="0">
                <a:sym typeface="Trebuchet MS" pitchFamily="34" charset="0"/>
              </a:rPr>
              <a:t> </a:t>
            </a:r>
            <a:r>
              <a:rPr lang="en-GB" sz="2000" dirty="0" err="1" smtClean="0">
                <a:sym typeface="Trebuchet MS" pitchFamily="34" charset="0"/>
              </a:rPr>
              <a:t>économiques</a:t>
            </a:r>
            <a:r>
              <a:rPr lang="en-GB" sz="2000" dirty="0" smtClean="0">
                <a:sym typeface="Trebuchet MS" pitchFamily="34" charset="0"/>
              </a:rPr>
              <a:t> et du </a:t>
            </a:r>
            <a:r>
              <a:rPr lang="en-GB" sz="2000" dirty="0" err="1" smtClean="0">
                <a:sym typeface="Trebuchet MS" pitchFamily="34" charset="0"/>
              </a:rPr>
              <a:t>progrès</a:t>
            </a:r>
            <a:r>
              <a:rPr lang="en-GB" sz="2000" dirty="0" smtClean="0">
                <a:sym typeface="Trebuchet MS" pitchFamily="34" charset="0"/>
              </a:rPr>
              <a:t> social) et du RFDD du </a:t>
            </a:r>
            <a:r>
              <a:rPr lang="en-GB" sz="2000" dirty="0" err="1" smtClean="0">
                <a:sym typeface="Trebuchet MS" pitchFamily="34" charset="0"/>
              </a:rPr>
              <a:t>BfP</a:t>
            </a:r>
            <a:r>
              <a:rPr lang="en-GB" sz="2000" dirty="0" smtClean="0">
                <a:sym typeface="Trebuchet MS" pitchFamily="34" charset="0"/>
              </a:rPr>
              <a:t> </a:t>
            </a:r>
            <a:endParaRPr lang="en-GB" dirty="0" smtClean="0">
              <a:sym typeface="Trebuchet MS" pitchFamily="34" charset="0"/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body" sz="quarter" idx="10"/>
          </p:nvPr>
        </p:nvSpPr>
        <p:spPr bwMode="auto">
          <a:xfrm>
            <a:off x="468313" y="1700213"/>
            <a:ext cx="8280400" cy="4797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r>
              <a:rPr lang="fr-BE" sz="2400" u="sng" dirty="0" smtClean="0">
                <a:solidFill>
                  <a:schemeClr val="tx1"/>
                </a:solidFill>
              </a:rPr>
              <a:t>Points Communs</a:t>
            </a:r>
            <a:r>
              <a:rPr lang="fr-BE" sz="2400" dirty="0" smtClean="0">
                <a:solidFill>
                  <a:schemeClr val="tx1"/>
                </a:solidFill>
              </a:rPr>
              <a:t> des approches RPES et RFDD</a:t>
            </a:r>
            <a:endParaRPr lang="fr-BE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fr-BE" sz="2000" dirty="0" smtClean="0">
                <a:solidFill>
                  <a:schemeClr val="tx1"/>
                </a:solidFill>
              </a:rPr>
              <a:t>Mesure du bien-être et de la soutenabilité</a:t>
            </a:r>
          </a:p>
          <a:p>
            <a:pPr lvl="1" eaLnBrk="1" hangingPunct="1"/>
            <a:r>
              <a:rPr lang="fr-BE" sz="2000" dirty="0" smtClean="0">
                <a:solidFill>
                  <a:schemeClr val="tx1"/>
                </a:solidFill>
              </a:rPr>
              <a:t>Pour des tableaux de bord comme mesure de soutenabilité car messages moins confus que les indicateurs synthétiques</a:t>
            </a:r>
            <a:endParaRPr lang="fr-BE" sz="2000" dirty="0" smtClean="0"/>
          </a:p>
          <a:p>
            <a:pPr lvl="1" eaLnBrk="1" hangingPunct="1"/>
            <a:r>
              <a:rPr lang="fr-BE" sz="2000" dirty="0" smtClean="0"/>
              <a:t>Accents s/ distribution des revenus &amp; s/ stocks de capitaux </a:t>
            </a:r>
          </a:p>
          <a:p>
            <a:pPr lvl="1" eaLnBrk="1" hangingPunct="1">
              <a:buFont typeface="Trebuchet MS" pitchFamily="34" charset="0"/>
              <a:buNone/>
            </a:pPr>
            <a:endParaRPr lang="fr-BE" sz="2400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Char char="•"/>
            </a:pPr>
            <a:r>
              <a:rPr lang="fr-BE" sz="2400" u="sng" dirty="0" smtClean="0">
                <a:solidFill>
                  <a:schemeClr val="tx1"/>
                </a:solidFill>
              </a:rPr>
              <a:t>Différences</a:t>
            </a:r>
            <a:r>
              <a:rPr lang="fr-BE" sz="2400" dirty="0" smtClean="0">
                <a:solidFill>
                  <a:schemeClr val="tx1"/>
                </a:solidFill>
              </a:rPr>
              <a:t> des approches RPES et RFDD</a:t>
            </a:r>
            <a:endParaRPr lang="fr-BE" sz="1800" dirty="0" smtClean="0"/>
          </a:p>
          <a:p>
            <a:pPr lvl="1" eaLnBrk="1" hangingPunct="1"/>
            <a:r>
              <a:rPr lang="fr-BE" sz="2000" dirty="0" smtClean="0"/>
              <a:t>RES + socio-économique, soutenabilité « concerne l’avenir »; bien-être actuel et futur traitée séparément </a:t>
            </a:r>
          </a:p>
          <a:p>
            <a:pPr lvl="1" eaLnBrk="1" hangingPunct="1"/>
            <a:r>
              <a:rPr lang="fr-BE" sz="2000" dirty="0" smtClean="0"/>
              <a:t>RFDD descriptifs de la soutenabilité sociale, environnementale, économique et politique du développement, préoccupé de stratégie et de gouvernance vers des ODD par des IDD normés;  Conception plus systémique du tableau d’IDD…</a:t>
            </a:r>
          </a:p>
          <a:p>
            <a:pPr lvl="1" eaLnBrk="1" hangingPunct="1"/>
            <a:endParaRPr lang="fr-BE" sz="2000" dirty="0" smtClean="0"/>
          </a:p>
        </p:txBody>
      </p:sp>
    </p:spTree>
    <p:extLst>
      <p:ext uri="{BB962C8B-B14F-4D97-AF65-F5344CB8AC3E}">
        <p14:creationId xmlns:p14="http://schemas.microsoft.com/office/powerpoint/2010/main" val="3347182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88988" y="287338"/>
            <a:ext cx="7559675" cy="1196975"/>
          </a:xfrm>
          <a:ln w="9525"/>
        </p:spPr>
        <p:txBody>
          <a:bodyPr/>
          <a:lstStyle/>
          <a:p>
            <a:pPr marL="625475" indent="-625475"/>
            <a:r>
              <a:rPr lang="en-US" dirty="0" smtClean="0">
                <a:sym typeface="Trebuchet MS" pitchFamily="34" charset="0"/>
              </a:rPr>
              <a:t>I.2	</a:t>
            </a:r>
            <a:r>
              <a:rPr lang="en-US" dirty="0" err="1" smtClean="0">
                <a:sym typeface="Trebuchet MS" pitchFamily="34" charset="0"/>
              </a:rPr>
              <a:t>Indicateurs</a:t>
            </a:r>
            <a:r>
              <a:rPr lang="en-US" dirty="0" smtClean="0">
                <a:sym typeface="Trebuchet MS" pitchFamily="34" charset="0"/>
              </a:rPr>
              <a:t> </a:t>
            </a:r>
            <a:r>
              <a:rPr lang="en-US" dirty="0" err="1" smtClean="0">
                <a:sym typeface="Trebuchet MS" pitchFamily="34" charset="0"/>
              </a:rPr>
              <a:t>synthétiques</a:t>
            </a:r>
            <a:r>
              <a:rPr lang="en-US" dirty="0" smtClean="0">
                <a:sym typeface="Trebuchet MS" pitchFamily="34" charset="0"/>
              </a:rPr>
              <a:t>/multiples </a:t>
            </a:r>
            <a:r>
              <a:rPr lang="en-US" dirty="0" err="1" smtClean="0">
                <a:sym typeface="Trebuchet MS" pitchFamily="34" charset="0"/>
              </a:rPr>
              <a:t>mesurant</a:t>
            </a:r>
            <a:r>
              <a:rPr lang="en-US" dirty="0" smtClean="0">
                <a:sym typeface="Trebuchet MS" pitchFamily="34" charset="0"/>
              </a:rPr>
              <a:t> le </a:t>
            </a:r>
            <a:r>
              <a:rPr lang="en-US" dirty="0" err="1" smtClean="0">
                <a:sym typeface="Trebuchet MS" pitchFamily="34" charset="0"/>
              </a:rPr>
              <a:t>développement</a:t>
            </a:r>
            <a:endParaRPr lang="nl-NL" dirty="0" smtClean="0">
              <a:sym typeface="Trebuchet MS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95288" y="1773238"/>
            <a:ext cx="622300" cy="4156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2075" tIns="46038" rIns="92075" bIns="46038" anchor="ctr" anchorCtr="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C000"/>
                </a:solidFill>
              </a:rPr>
              <a:t>I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N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D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I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C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A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T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E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U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R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b="1" dirty="0">
                <a:solidFill>
                  <a:srgbClr val="FFC000"/>
                </a:solidFill>
              </a:rPr>
              <a:t>S</a:t>
            </a:r>
          </a:p>
        </p:txBody>
      </p:sp>
      <p:sp>
        <p:nvSpPr>
          <p:cNvPr id="65" name="Left-Up Arrow 64"/>
          <p:cNvSpPr/>
          <p:nvPr/>
        </p:nvSpPr>
        <p:spPr bwMode="auto">
          <a:xfrm rot="8257774">
            <a:off x="960438" y="3395663"/>
            <a:ext cx="1716087" cy="1609725"/>
          </a:xfrm>
          <a:prstGeom prst="leftUp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2075" tIns="46038" rIns="92075" bIns="46038"/>
          <a:lstStyle/>
          <a:p>
            <a:pPr>
              <a:defRPr/>
            </a:pPr>
            <a:endParaRPr lang="en-GB">
              <a:solidFill>
                <a:srgbClr val="FFFFFF"/>
              </a:solidFill>
              <a:latin typeface="Tahoma" charset="0"/>
              <a:cs typeface="Arial" charset="0"/>
            </a:endParaRPr>
          </a:p>
        </p:txBody>
      </p:sp>
      <p:grpSp>
        <p:nvGrpSpPr>
          <p:cNvPr id="15365" name="Group 26"/>
          <p:cNvGrpSpPr>
            <a:grpSpLocks/>
          </p:cNvGrpSpPr>
          <p:nvPr/>
        </p:nvGrpSpPr>
        <p:grpSpPr bwMode="auto">
          <a:xfrm>
            <a:off x="1593850" y="1300163"/>
            <a:ext cx="7226300" cy="2973387"/>
            <a:chOff x="1142976" y="3035997"/>
            <a:chExt cx="7226329" cy="2972939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42976" y="4031209"/>
              <a:ext cx="2643199" cy="9729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92075" tIns="46038" rIns="92075" bIns="46038">
              <a:spAutoFit/>
            </a:bodyPr>
            <a:lstStyle/>
            <a:p>
              <a:pPr>
                <a:lnSpc>
                  <a:spcPct val="130000"/>
                </a:lnSpc>
                <a:spcBef>
                  <a:spcPct val="50000"/>
                </a:spcBef>
                <a:defRPr/>
              </a:pPr>
              <a:r>
                <a:rPr lang="en-US" sz="2200" b="1" dirty="0" err="1">
                  <a:solidFill>
                    <a:srgbClr val="FFC000"/>
                  </a:solidFill>
                </a:rPr>
                <a:t>synthétiques</a:t>
              </a:r>
              <a:r>
                <a:rPr lang="en-US" sz="2200" b="1" dirty="0">
                  <a:solidFill>
                    <a:srgbClr val="FFC000"/>
                  </a:solidFill>
                </a:rPr>
                <a:t/>
              </a:r>
              <a:br>
                <a:rPr lang="en-US" sz="2200" b="1" dirty="0">
                  <a:solidFill>
                    <a:srgbClr val="FFC000"/>
                  </a:solidFill>
                </a:rPr>
              </a:br>
              <a:r>
                <a:rPr lang="en-US" sz="2200" b="1" dirty="0">
                  <a:solidFill>
                    <a:srgbClr val="FFC000"/>
                  </a:solidFill>
                </a:rPr>
                <a:t>“</a:t>
              </a:r>
              <a:r>
                <a:rPr lang="en-US" sz="2200" b="1" dirty="0" err="1">
                  <a:solidFill>
                    <a:srgbClr val="FFC000"/>
                  </a:solidFill>
                </a:rPr>
                <a:t>uniques</a:t>
              </a:r>
              <a:r>
                <a:rPr lang="en-US" sz="2200" b="1" dirty="0">
                  <a:solidFill>
                    <a:srgbClr val="FFC000"/>
                  </a:solidFill>
                </a:rPr>
                <a:t>”</a:t>
              </a:r>
              <a:endParaRPr lang="nl-NL" sz="2000" dirty="0">
                <a:solidFill>
                  <a:srgbClr val="FFFFFF"/>
                </a:solidFill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3976675" y="3035997"/>
              <a:ext cx="4386280" cy="84124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2075" tIns="46038" rIns="92075" bIns="46038">
              <a:spAutoFit/>
            </a:bodyPr>
            <a:lstStyle/>
            <a:p>
              <a:pPr marL="482600" indent="-482600">
                <a:spcBef>
                  <a:spcPts val="800"/>
                </a:spcBef>
                <a:defRPr/>
              </a:pPr>
              <a:r>
                <a:rPr lang="en-US" sz="2200" dirty="0">
                  <a:solidFill>
                    <a:srgbClr val="414141"/>
                  </a:solidFill>
                </a:rPr>
                <a:t> </a:t>
              </a:r>
              <a:r>
                <a:rPr lang="en-US" sz="2000" dirty="0">
                  <a:solidFill>
                    <a:srgbClr val="414141"/>
                  </a:solidFill>
                </a:rPr>
                <a:t>“</a:t>
              </a:r>
              <a:r>
                <a:rPr lang="en-US" sz="2000" dirty="0" err="1">
                  <a:solidFill>
                    <a:srgbClr val="414141"/>
                  </a:solidFill>
                </a:rPr>
                <a:t>Agrégés</a:t>
              </a:r>
              <a:r>
                <a:rPr lang="en-US" sz="2000" dirty="0">
                  <a:solidFill>
                    <a:srgbClr val="414141"/>
                  </a:solidFill>
                </a:rPr>
                <a:t>” </a:t>
              </a:r>
              <a:r>
                <a:rPr lang="en-US" sz="2000" dirty="0" err="1">
                  <a:solidFill>
                    <a:srgbClr val="414141"/>
                  </a:solidFill>
                </a:rPr>
                <a:t>sur</a:t>
              </a:r>
              <a:r>
                <a:rPr lang="en-US" sz="2000" dirty="0">
                  <a:solidFill>
                    <a:srgbClr val="414141"/>
                  </a:solidFill>
                </a:rPr>
                <a:t> la base de “</a:t>
              </a:r>
              <a:r>
                <a:rPr lang="en-US" sz="2000" dirty="0" err="1">
                  <a:solidFill>
                    <a:srgbClr val="414141"/>
                  </a:solidFill>
                </a:rPr>
                <a:t>comptes</a:t>
              </a:r>
              <a:r>
                <a:rPr lang="en-US" sz="2000" dirty="0">
                  <a:solidFill>
                    <a:srgbClr val="414141"/>
                  </a:solidFill>
                </a:rPr>
                <a:t>”</a:t>
              </a:r>
            </a:p>
            <a:p>
              <a:pPr marL="482600" indent="-482600" algn="l">
                <a:spcBef>
                  <a:spcPts val="800"/>
                </a:spcBef>
                <a:defRPr/>
              </a:pPr>
              <a:r>
                <a:rPr lang="en-US" sz="2000" dirty="0">
                  <a:solidFill>
                    <a:srgbClr val="414141"/>
                  </a:solidFill>
                </a:rPr>
                <a:t> </a:t>
              </a:r>
              <a:r>
                <a:rPr lang="en-US" sz="2000" dirty="0" smtClean="0">
                  <a:solidFill>
                    <a:srgbClr val="414141"/>
                  </a:solidFill>
                </a:rPr>
                <a:t>ex.: </a:t>
              </a:r>
              <a:r>
                <a:rPr lang="en-US" sz="2000" dirty="0">
                  <a:solidFill>
                    <a:srgbClr val="414141"/>
                  </a:solidFill>
                </a:rPr>
                <a:t>PIB, </a:t>
              </a:r>
              <a:r>
                <a:rPr lang="en-US" sz="2000" dirty="0" err="1">
                  <a:solidFill>
                    <a:srgbClr val="414141"/>
                  </a:solidFill>
                </a:rPr>
                <a:t>empreinte</a:t>
              </a:r>
              <a:r>
                <a:rPr lang="en-US" sz="2000" dirty="0">
                  <a:solidFill>
                    <a:srgbClr val="414141"/>
                  </a:solidFill>
                </a:rPr>
                <a:t> </a:t>
              </a:r>
              <a:r>
                <a:rPr lang="en-US" sz="2000" dirty="0" err="1">
                  <a:solidFill>
                    <a:srgbClr val="414141"/>
                  </a:solidFill>
                </a:rPr>
                <a:t>écologique</a:t>
              </a:r>
              <a:endParaRPr lang="nl-NL" sz="2000" dirty="0">
                <a:solidFill>
                  <a:srgbClr val="414141"/>
                </a:solidFill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976675" y="4107398"/>
              <a:ext cx="4392630" cy="82638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2075" tIns="46038" rIns="92075" bIns="46038">
              <a:spAutoFit/>
            </a:bodyPr>
            <a:lstStyle/>
            <a:p>
              <a:pPr marL="482600" indent="-482600">
                <a:spcBef>
                  <a:spcPts val="800"/>
                </a:spcBef>
                <a:defRPr/>
              </a:pPr>
              <a:r>
                <a:rPr lang="en-US" sz="2200" dirty="0">
                  <a:solidFill>
                    <a:srgbClr val="414141"/>
                  </a:solidFill>
                </a:rPr>
                <a:t> “Composites”</a:t>
              </a:r>
            </a:p>
            <a:p>
              <a:pPr marL="482600" indent="-482600">
                <a:spcBef>
                  <a:spcPts val="800"/>
                </a:spcBef>
                <a:defRPr/>
              </a:pPr>
              <a:r>
                <a:rPr lang="en-US" sz="1900" dirty="0" smtClean="0">
                  <a:solidFill>
                    <a:srgbClr val="414141"/>
                  </a:solidFill>
                </a:rPr>
                <a:t>ex.: IDH</a:t>
              </a:r>
              <a:r>
                <a:rPr lang="en-US" sz="1900" dirty="0">
                  <a:solidFill>
                    <a:srgbClr val="414141"/>
                  </a:solidFill>
                </a:rPr>
                <a:t>, </a:t>
              </a:r>
              <a:r>
                <a:rPr lang="en-US" sz="1900" dirty="0" err="1">
                  <a:solidFill>
                    <a:srgbClr val="414141"/>
                  </a:solidFill>
                </a:rPr>
                <a:t>autres</a:t>
              </a:r>
              <a:r>
                <a:rPr lang="en-US" sz="1900" dirty="0">
                  <a:solidFill>
                    <a:srgbClr val="414141"/>
                  </a:solidFill>
                </a:rPr>
                <a:t> </a:t>
              </a:r>
              <a:r>
                <a:rPr lang="en-US" sz="1900" dirty="0" err="1">
                  <a:solidFill>
                    <a:srgbClr val="414141"/>
                  </a:solidFill>
                </a:rPr>
                <a:t>moyennes</a:t>
              </a:r>
              <a:r>
                <a:rPr lang="en-US" sz="1900" dirty="0">
                  <a:solidFill>
                    <a:srgbClr val="414141"/>
                  </a:solidFill>
                </a:rPr>
                <a:t> </a:t>
              </a:r>
              <a:r>
                <a:rPr lang="en-US" sz="1900" dirty="0" err="1">
                  <a:solidFill>
                    <a:srgbClr val="414141"/>
                  </a:solidFill>
                </a:rPr>
                <a:t>pondérées</a:t>
              </a:r>
              <a:endParaRPr lang="nl-NL" sz="1900" u="sng" dirty="0">
                <a:solidFill>
                  <a:srgbClr val="414141"/>
                </a:solidFill>
              </a:endParaRPr>
            </a:p>
          </p:txBody>
        </p:sp>
        <p:cxnSp>
          <p:nvCxnSpPr>
            <p:cNvPr id="15371" name="Straight Connector 18"/>
            <p:cNvCxnSpPr>
              <a:cxnSpLocks noChangeShapeType="1"/>
              <a:stCxn id="8" idx="3"/>
              <a:endCxn id="10" idx="1"/>
            </p:cNvCxnSpPr>
            <p:nvPr/>
          </p:nvCxnSpPr>
          <p:spPr bwMode="auto">
            <a:xfrm flipV="1">
              <a:off x="3786174" y="3456808"/>
              <a:ext cx="190627" cy="106063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2" name="Straight Connector 21"/>
            <p:cNvCxnSpPr>
              <a:cxnSpLocks noChangeShapeType="1"/>
              <a:stCxn id="8" idx="3"/>
              <a:endCxn id="12" idx="1"/>
            </p:cNvCxnSpPr>
            <p:nvPr/>
          </p:nvCxnSpPr>
          <p:spPr bwMode="auto">
            <a:xfrm>
              <a:off x="3786175" y="4517705"/>
              <a:ext cx="190501" cy="288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3" name="Straight Connector 24"/>
            <p:cNvCxnSpPr>
              <a:cxnSpLocks noChangeShapeType="1"/>
              <a:stCxn id="8" idx="3"/>
              <a:endCxn id="18" idx="1"/>
            </p:cNvCxnSpPr>
            <p:nvPr/>
          </p:nvCxnSpPr>
          <p:spPr bwMode="auto">
            <a:xfrm>
              <a:off x="3786174" y="4517445"/>
              <a:ext cx="190626" cy="107068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3976675" y="5167688"/>
              <a:ext cx="4386280" cy="84124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2075" tIns="46038" rIns="92075" bIns="46038">
              <a:spAutoFit/>
            </a:bodyPr>
            <a:lstStyle/>
            <a:p>
              <a:pPr marL="482600" indent="-395288">
                <a:spcBef>
                  <a:spcPts val="800"/>
                </a:spcBef>
                <a:defRPr/>
              </a:pPr>
              <a:r>
                <a:rPr lang="en-US" sz="2200" dirty="0">
                  <a:solidFill>
                    <a:srgbClr val="414141"/>
                  </a:solidFill>
                </a:rPr>
                <a:t>“</a:t>
              </a:r>
              <a:r>
                <a:rPr lang="en-US" sz="2200" dirty="0" err="1">
                  <a:solidFill>
                    <a:srgbClr val="414141"/>
                  </a:solidFill>
                </a:rPr>
                <a:t>Ajustés</a:t>
              </a:r>
              <a:r>
                <a:rPr lang="en-US" sz="2200" dirty="0">
                  <a:solidFill>
                    <a:srgbClr val="414141"/>
                  </a:solidFill>
                </a:rPr>
                <a:t>”</a:t>
              </a:r>
            </a:p>
            <a:p>
              <a:pPr marL="482600" indent="-395288">
                <a:spcBef>
                  <a:spcPts val="800"/>
                </a:spcBef>
                <a:defRPr/>
              </a:pPr>
              <a:r>
                <a:rPr lang="en-US" sz="2000" dirty="0" smtClean="0">
                  <a:solidFill>
                    <a:srgbClr val="414141"/>
                  </a:solidFill>
                </a:rPr>
                <a:t>ex.: </a:t>
              </a:r>
              <a:r>
                <a:rPr lang="en-US" sz="2000" dirty="0" err="1" smtClean="0">
                  <a:solidFill>
                    <a:srgbClr val="414141"/>
                  </a:solidFill>
                </a:rPr>
                <a:t>Epargne</a:t>
              </a:r>
              <a:r>
                <a:rPr lang="en-US" sz="2000" dirty="0" smtClean="0">
                  <a:solidFill>
                    <a:srgbClr val="414141"/>
                  </a:solidFill>
                </a:rPr>
                <a:t> </a:t>
              </a:r>
              <a:r>
                <a:rPr lang="en-US" sz="2000" dirty="0" err="1">
                  <a:solidFill>
                    <a:srgbClr val="414141"/>
                  </a:solidFill>
                </a:rPr>
                <a:t>véritable</a:t>
              </a:r>
              <a:r>
                <a:rPr lang="en-US" sz="2000" dirty="0">
                  <a:solidFill>
                    <a:srgbClr val="414141"/>
                  </a:solidFill>
                </a:rPr>
                <a:t> (BM)</a:t>
              </a:r>
              <a:endParaRPr lang="nl-NL" sz="2000" dirty="0">
                <a:solidFill>
                  <a:srgbClr val="414141"/>
                </a:solidFill>
              </a:endParaRPr>
            </a:p>
          </p:txBody>
        </p:sp>
      </p:grp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851275" y="5251450"/>
            <a:ext cx="4929188" cy="7699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2075" tIns="46038" rIns="92075" bIns="46038">
            <a:spAutoFit/>
          </a:bodyPr>
          <a:lstStyle/>
          <a:p>
            <a:pPr marL="482600" indent="-482600">
              <a:spcBef>
                <a:spcPts val="0"/>
              </a:spcBef>
              <a:defRPr/>
            </a:pPr>
            <a:r>
              <a:rPr lang="en-US" sz="2000" dirty="0">
                <a:solidFill>
                  <a:srgbClr val="414141"/>
                </a:solidFill>
              </a:rPr>
              <a:t>	“Tableaux/</a:t>
            </a:r>
            <a:r>
              <a:rPr lang="en-US" sz="2000" dirty="0" err="1">
                <a:solidFill>
                  <a:srgbClr val="414141"/>
                </a:solidFill>
              </a:rPr>
              <a:t>l</a:t>
            </a:r>
            <a:r>
              <a:rPr lang="en-US" sz="2200" dirty="0" err="1">
                <a:solidFill>
                  <a:srgbClr val="414141"/>
                </a:solidFill>
              </a:rPr>
              <a:t>istes</a:t>
            </a:r>
            <a:r>
              <a:rPr lang="en-US" sz="2200" dirty="0">
                <a:solidFill>
                  <a:srgbClr val="414141"/>
                </a:solidFill>
              </a:rPr>
              <a:t>” </a:t>
            </a:r>
            <a:r>
              <a:rPr lang="en-US" sz="2200" dirty="0" err="1">
                <a:solidFill>
                  <a:srgbClr val="414141"/>
                </a:solidFill>
              </a:rPr>
              <a:t>d’indicateurs</a:t>
            </a:r>
            <a:r>
              <a:rPr lang="en-US" sz="2200" dirty="0">
                <a:solidFill>
                  <a:srgbClr val="414141"/>
                </a:solidFill>
              </a:rPr>
              <a:t> (de </a:t>
            </a:r>
            <a:r>
              <a:rPr lang="en-US" sz="2200" dirty="0" err="1">
                <a:solidFill>
                  <a:srgbClr val="414141"/>
                </a:solidFill>
              </a:rPr>
              <a:t>développement</a:t>
            </a:r>
            <a:r>
              <a:rPr lang="en-US" sz="2200" dirty="0">
                <a:solidFill>
                  <a:srgbClr val="414141"/>
                </a:solidFill>
              </a:rPr>
              <a:t> durable) </a:t>
            </a:r>
            <a:endParaRPr lang="nl-NL" sz="2200" dirty="0">
              <a:solidFill>
                <a:srgbClr val="414141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14500" y="5157788"/>
            <a:ext cx="2643188" cy="431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 dirty="0">
                <a:solidFill>
                  <a:srgbClr val="FFC000"/>
                </a:solidFill>
              </a:rPr>
              <a:t>multiples</a:t>
            </a:r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661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07375" cy="1081087"/>
          </a:xfrm>
          <a:ln w="9525"/>
        </p:spPr>
        <p:txBody>
          <a:bodyPr/>
          <a:lstStyle/>
          <a:p>
            <a:pPr marL="625475" indent="-625475"/>
            <a:r>
              <a:rPr dirty="0" smtClean="0">
                <a:sym typeface="Verdana" pitchFamily="34" charset="0"/>
              </a:rPr>
              <a:t>I.3 	</a:t>
            </a:r>
            <a:r>
              <a:rPr lang="fr-BE" dirty="0" smtClean="0">
                <a:sym typeface="Trebuchet MS" pitchFamily="34" charset="0"/>
              </a:rPr>
              <a:t>PIB: indicateur central agrégé sur la base d’un système comptable: 3 optiques de la compta. </a:t>
            </a:r>
            <a:r>
              <a:rPr lang="fr-BE" dirty="0" err="1" smtClean="0">
                <a:sym typeface="Trebuchet MS" pitchFamily="34" charset="0"/>
              </a:rPr>
              <a:t>nat</a:t>
            </a:r>
            <a:r>
              <a:rPr lang="fr-BE" dirty="0" smtClean="0">
                <a:sym typeface="Trebuchet MS" pitchFamily="34" charset="0"/>
              </a:rPr>
              <a:t>. </a:t>
            </a:r>
            <a:endParaRPr lang="en-US" dirty="0" smtClean="0">
              <a:sym typeface="Verdana" pitchFamily="34" charset="0"/>
            </a:endParaRPr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auto">
          <a:xfrm>
            <a:off x="2589213" y="1963738"/>
            <a:ext cx="3956050" cy="38401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89" y="10800"/>
                </a:moveTo>
                <a:cubicBezTo>
                  <a:pt x="689" y="16384"/>
                  <a:pt x="5216" y="20911"/>
                  <a:pt x="10800" y="20911"/>
                </a:cubicBezTo>
                <a:cubicBezTo>
                  <a:pt x="16384" y="20911"/>
                  <a:pt x="20911" y="16384"/>
                  <a:pt x="20911" y="10800"/>
                </a:cubicBezTo>
                <a:cubicBezTo>
                  <a:pt x="20911" y="5216"/>
                  <a:pt x="16384" y="689"/>
                  <a:pt x="10800" y="689"/>
                </a:cubicBezTo>
                <a:cubicBezTo>
                  <a:pt x="5216" y="689"/>
                  <a:pt x="689" y="5216"/>
                  <a:pt x="689" y="10800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>
              <a:defRPr/>
            </a:pPr>
            <a:endParaRPr lang="en-GB">
              <a:solidFill>
                <a:srgbClr val="414141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294438" y="2571750"/>
            <a:ext cx="15001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2554" tIns="58528" rIns="112554" bIns="58528">
            <a:spAutoFit/>
          </a:bodyPr>
          <a:lstStyle>
            <a:lvl1pPr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1" smtClean="0">
                <a:solidFill>
                  <a:srgbClr val="414141"/>
                </a:solidFill>
                <a:latin typeface="AvantGarde"/>
              </a:rPr>
              <a:t>Revenus primaires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171825" y="5781675"/>
            <a:ext cx="27781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2554" tIns="58528" rIns="112554" bIns="58528">
            <a:spAutoFit/>
          </a:bodyPr>
          <a:lstStyle>
            <a:lvl1pPr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1" smtClean="0">
                <a:solidFill>
                  <a:srgbClr val="414141"/>
                </a:solidFill>
                <a:latin typeface="AvantGarde"/>
              </a:rPr>
              <a:t>Redistribution des revenus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46138" y="2573338"/>
            <a:ext cx="215423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2554" tIns="58528" rIns="112554" bIns="58528">
            <a:spAutoFit/>
          </a:bodyPr>
          <a:lstStyle>
            <a:lvl1pPr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defTabSz="11430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defTabSz="11430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1" smtClean="0">
                <a:solidFill>
                  <a:srgbClr val="414141"/>
                </a:solidFill>
                <a:latin typeface="AvantGarde"/>
              </a:rPr>
              <a:t>Achats de biens</a:t>
            </a:r>
            <a:br>
              <a:rPr lang="fr-FR" sz="1600" b="1" i="1" smtClean="0">
                <a:solidFill>
                  <a:srgbClr val="414141"/>
                </a:solidFill>
                <a:latin typeface="AvantGarde"/>
              </a:rPr>
            </a:br>
            <a:r>
              <a:rPr lang="fr-FR" sz="1600" b="1" i="1" smtClean="0">
                <a:solidFill>
                  <a:srgbClr val="414141"/>
                </a:solidFill>
                <a:latin typeface="AvantGarde"/>
              </a:rPr>
              <a:t>et services</a:t>
            </a:r>
            <a:r>
              <a:rPr lang="fr-FR" sz="1600" b="1" i="1" smtClean="0">
                <a:solidFill>
                  <a:srgbClr val="CCECFF"/>
                </a:solidFill>
                <a:latin typeface="AvantGarde"/>
              </a:rPr>
              <a:t> </a:t>
            </a:r>
          </a:p>
        </p:txBody>
      </p:sp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3635375" y="1916113"/>
            <a:ext cx="1909763" cy="508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2075" tIns="46038" rIns="92075" bIns="46038" anchor="ctr"/>
          <a:lstStyle/>
          <a:p>
            <a:pPr>
              <a:defRPr/>
            </a:pPr>
            <a:r>
              <a:rPr lang="en-US" sz="2400">
                <a:solidFill>
                  <a:srgbClr val="414141"/>
                </a:solidFill>
                <a:latin typeface="AvantGarde"/>
              </a:rPr>
              <a:t>Production</a:t>
            </a:r>
          </a:p>
        </p:txBody>
      </p:sp>
      <p:sp>
        <p:nvSpPr>
          <p:cNvPr id="13321" name="AutoShape 8"/>
          <p:cNvSpPr>
            <a:spLocks noChangeArrowheads="1"/>
          </p:cNvSpPr>
          <p:nvPr/>
        </p:nvSpPr>
        <p:spPr bwMode="auto">
          <a:xfrm>
            <a:off x="5337175" y="4449763"/>
            <a:ext cx="1909763" cy="508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2075" tIns="46038" rIns="92075" bIns="46038" anchor="ctr"/>
          <a:lstStyle/>
          <a:p>
            <a:pPr>
              <a:defRPr/>
            </a:pPr>
            <a:r>
              <a:rPr lang="en-US" sz="2400" b="1" dirty="0" err="1">
                <a:solidFill>
                  <a:srgbClr val="FF3300"/>
                </a:solidFill>
                <a:latin typeface="AvantGarde"/>
              </a:rPr>
              <a:t>Revenus</a:t>
            </a:r>
            <a:endParaRPr lang="en-US" sz="2400" b="1" dirty="0">
              <a:solidFill>
                <a:srgbClr val="FF3300"/>
              </a:solidFill>
              <a:latin typeface="AvantGarde"/>
            </a:endParaRPr>
          </a:p>
        </p:txBody>
      </p:sp>
      <p:sp>
        <p:nvSpPr>
          <p:cNvPr id="13322" name="AutoShape 9"/>
          <p:cNvSpPr>
            <a:spLocks noChangeArrowheads="1"/>
          </p:cNvSpPr>
          <p:nvPr/>
        </p:nvSpPr>
        <p:spPr bwMode="auto">
          <a:xfrm>
            <a:off x="1785938" y="4357688"/>
            <a:ext cx="2257425" cy="508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2075" tIns="46038" rIns="92075" bIns="46038" anchor="ctr"/>
          <a:lstStyle/>
          <a:p>
            <a:pPr>
              <a:defRPr/>
            </a:pPr>
            <a:r>
              <a:rPr lang="en-US" sz="2400" dirty="0" err="1">
                <a:solidFill>
                  <a:srgbClr val="414141"/>
                </a:solidFill>
                <a:latin typeface="AvantGarde"/>
              </a:rPr>
              <a:t>Consommation</a:t>
            </a:r>
            <a:endParaRPr lang="en-US" sz="2400" dirty="0">
              <a:solidFill>
                <a:srgbClr val="414141"/>
              </a:solidFill>
              <a:latin typeface="AvantGarde"/>
            </a:endParaRPr>
          </a:p>
        </p:txBody>
      </p:sp>
      <p:sp>
        <p:nvSpPr>
          <p:cNvPr id="13323" name="Freeform 10"/>
          <p:cNvSpPr>
            <a:spLocks/>
          </p:cNvSpPr>
          <p:nvPr/>
        </p:nvSpPr>
        <p:spPr bwMode="auto">
          <a:xfrm>
            <a:off x="2882900" y="4856163"/>
            <a:ext cx="504825" cy="388937"/>
          </a:xfrm>
          <a:custGeom>
            <a:avLst/>
            <a:gdLst>
              <a:gd name="T0" fmla="*/ 2147483647 w 288"/>
              <a:gd name="T1" fmla="*/ 0 h 240"/>
              <a:gd name="T2" fmla="*/ 0 w 288"/>
              <a:gd name="T3" fmla="*/ 2147483647 h 240"/>
              <a:gd name="T4" fmla="*/ 2147483647 w 288"/>
              <a:gd name="T5" fmla="*/ 2147483647 h 240"/>
              <a:gd name="T6" fmla="*/ 2147483647 w 288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240"/>
              <a:gd name="T14" fmla="*/ 288 w 288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240">
                <a:moveTo>
                  <a:pt x="48" y="0"/>
                </a:moveTo>
                <a:lnTo>
                  <a:pt x="0" y="240"/>
                </a:lnTo>
                <a:lnTo>
                  <a:pt x="288" y="96"/>
                </a:lnTo>
                <a:lnTo>
                  <a:pt x="48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GB">
              <a:solidFill>
                <a:srgbClr val="414141"/>
              </a:solidFill>
            </a:endParaRPr>
          </a:p>
        </p:txBody>
      </p:sp>
      <p:sp>
        <p:nvSpPr>
          <p:cNvPr id="13324" name="Freeform 11"/>
          <p:cNvSpPr>
            <a:spLocks/>
          </p:cNvSpPr>
          <p:nvPr/>
        </p:nvSpPr>
        <p:spPr bwMode="auto">
          <a:xfrm>
            <a:off x="6124575" y="4287838"/>
            <a:ext cx="588963" cy="233362"/>
          </a:xfrm>
          <a:custGeom>
            <a:avLst/>
            <a:gdLst>
              <a:gd name="T0" fmla="*/ 2147483647 w 336"/>
              <a:gd name="T1" fmla="*/ 2147483647 h 144"/>
              <a:gd name="T2" fmla="*/ 2147483647 w 336"/>
              <a:gd name="T3" fmla="*/ 0 h 144"/>
              <a:gd name="T4" fmla="*/ 0 w 336"/>
              <a:gd name="T5" fmla="*/ 0 h 144"/>
              <a:gd name="T6" fmla="*/ 2147483647 w 336"/>
              <a:gd name="T7" fmla="*/ 2147483647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144"/>
              <a:gd name="T14" fmla="*/ 336 w 33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144">
                <a:moveTo>
                  <a:pt x="144" y="144"/>
                </a:moveTo>
                <a:lnTo>
                  <a:pt x="336" y="0"/>
                </a:lnTo>
                <a:lnTo>
                  <a:pt x="0" y="0"/>
                </a:lnTo>
                <a:lnTo>
                  <a:pt x="144" y="144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GB">
              <a:solidFill>
                <a:srgbClr val="414141"/>
              </a:solidFill>
            </a:endParaRPr>
          </a:p>
        </p:txBody>
      </p:sp>
      <p:sp>
        <p:nvSpPr>
          <p:cNvPr id="13325" name="Freeform 12"/>
          <p:cNvSpPr>
            <a:spLocks/>
          </p:cNvSpPr>
          <p:nvPr/>
        </p:nvSpPr>
        <p:spPr bwMode="auto">
          <a:xfrm>
            <a:off x="3522663" y="2049463"/>
            <a:ext cx="252412" cy="469900"/>
          </a:xfrm>
          <a:custGeom>
            <a:avLst/>
            <a:gdLst>
              <a:gd name="T0" fmla="*/ 0 w 144"/>
              <a:gd name="T1" fmla="*/ 0 h 288"/>
              <a:gd name="T2" fmla="*/ 2147483647 w 144"/>
              <a:gd name="T3" fmla="*/ 2147483647 h 288"/>
              <a:gd name="T4" fmla="*/ 2147483647 w 144"/>
              <a:gd name="T5" fmla="*/ 2147483647 h 288"/>
              <a:gd name="T6" fmla="*/ 0 w 144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88"/>
              <a:gd name="T14" fmla="*/ 144 w 14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88">
                <a:moveTo>
                  <a:pt x="0" y="0"/>
                </a:moveTo>
                <a:lnTo>
                  <a:pt x="144" y="96"/>
                </a:lnTo>
                <a:lnTo>
                  <a:pt x="48" y="288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GB">
              <a:solidFill>
                <a:srgbClr val="414141"/>
              </a:solidFill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rot="-3506575">
            <a:off x="2264569" y="3048794"/>
            <a:ext cx="2217737" cy="727075"/>
          </a:xfrm>
          <a:prstGeom prst="leftArrow">
            <a:avLst>
              <a:gd name="adj1" fmla="val 50000"/>
              <a:gd name="adj2" fmla="val 76255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000" smtClean="0">
                <a:solidFill>
                  <a:srgbClr val="2F4653"/>
                </a:solidFill>
                <a:latin typeface="Gill Sans"/>
                <a:sym typeface="Gill Sans"/>
              </a:rPr>
              <a:t>Biens &amp; services</a:t>
            </a:r>
          </a:p>
        </p:txBody>
      </p:sp>
      <p:sp>
        <p:nvSpPr>
          <p:cNvPr id="16398" name="Line 15"/>
          <p:cNvSpPr>
            <a:spLocks noChangeShapeType="1"/>
          </p:cNvSpPr>
          <p:nvPr/>
        </p:nvSpPr>
        <p:spPr bwMode="auto">
          <a:xfrm flipV="1">
            <a:off x="4546600" y="231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pPr algn="l"/>
            <a:endParaRPr lang="en-GB" smtClean="0">
              <a:latin typeface="Gill Sans"/>
              <a:sym typeface="Gill Sans"/>
            </a:endParaRP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V="1">
            <a:off x="3784600" y="3771900"/>
            <a:ext cx="749300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pPr algn="l"/>
            <a:endParaRPr lang="en-GB" smtClean="0">
              <a:latin typeface="Gill Sans"/>
              <a:sym typeface="Gill Sans"/>
            </a:endParaRPr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>
            <a:off x="4546600" y="3759200"/>
            <a:ext cx="8255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075" tIns="46038" rIns="92075" bIns="46038"/>
          <a:lstStyle/>
          <a:p>
            <a:pPr algn="l"/>
            <a:endParaRPr lang="en-GB" smtClean="0">
              <a:latin typeface="Gill Sans"/>
              <a:sym typeface="Gill Sans"/>
            </a:endParaRPr>
          </a:p>
        </p:txBody>
      </p:sp>
      <p:grpSp>
        <p:nvGrpSpPr>
          <p:cNvPr id="16401" name="Group 24"/>
          <p:cNvGrpSpPr>
            <a:grpSpLocks/>
          </p:cNvGrpSpPr>
          <p:nvPr/>
        </p:nvGrpSpPr>
        <p:grpSpPr bwMode="auto">
          <a:xfrm>
            <a:off x="4114800" y="3276600"/>
            <a:ext cx="876300" cy="876300"/>
            <a:chOff x="2616" y="2104"/>
            <a:chExt cx="552" cy="552"/>
          </a:xfrm>
        </p:grpSpPr>
        <p:sp>
          <p:nvSpPr>
            <p:cNvPr id="13336" name="Oval 14"/>
            <p:cNvSpPr>
              <a:spLocks noChangeArrowheads="1"/>
            </p:cNvSpPr>
            <p:nvPr/>
          </p:nvSpPr>
          <p:spPr bwMode="auto">
            <a:xfrm>
              <a:off x="2616" y="2104"/>
              <a:ext cx="552" cy="55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92075" tIns="46038" rIns="92075" bIns="46038" anchor="ctr"/>
            <a:lstStyle/>
            <a:p>
              <a:pPr>
                <a:defRPr/>
              </a:pPr>
              <a:endParaRPr lang="en-GB">
                <a:solidFill>
                  <a:srgbClr val="414141"/>
                </a:solidFill>
              </a:endParaRPr>
            </a:p>
          </p:txBody>
        </p:sp>
        <p:sp>
          <p:nvSpPr>
            <p:cNvPr id="13337" name="Text Box 20"/>
            <p:cNvSpPr txBox="1">
              <a:spLocks noChangeArrowheads="1"/>
            </p:cNvSpPr>
            <p:nvPr/>
          </p:nvSpPr>
          <p:spPr bwMode="auto">
            <a:xfrm>
              <a:off x="2672" y="2248"/>
              <a:ext cx="456" cy="2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solidFill>
                    <a:srgbClr val="414141"/>
                  </a:solidFill>
                </a:rPr>
                <a:t>PNB</a:t>
              </a:r>
              <a:endParaRPr lang="nl-NL" sz="2000">
                <a:solidFill>
                  <a:srgbClr val="414141"/>
                </a:solidFill>
              </a:endParaRPr>
            </a:p>
          </p:txBody>
        </p:sp>
      </p:grp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179388" y="1136650"/>
            <a:ext cx="8451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dirty="0">
                <a:latin typeface="Trebuchet MS"/>
                <a:sym typeface="Verdana" pitchFamily="34" charset="0"/>
              </a:rPr>
              <a:t>La croissance du PIB peut-elle contribuer aux progrès vers un développement durable ? </a:t>
            </a: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Avec </a:t>
            </a: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quels</a:t>
            </a: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 </a:t>
            </a:r>
            <a:r>
              <a:rPr lang="en-US" sz="2000" dirty="0" smtClean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mode(le)s </a:t>
            </a: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de production ?</a:t>
            </a:r>
            <a:endParaRPr lang="nl-NL" sz="2000" dirty="0" err="1">
              <a:solidFill>
                <a:srgbClr val="414141"/>
              </a:solidFill>
              <a:latin typeface="Trebuchet MS"/>
              <a:ea typeface="+mn-ea"/>
              <a:cs typeface="+mn-cs"/>
              <a:sym typeface="Verdana" charset="0"/>
            </a:endParaRPr>
          </a:p>
        </p:txBody>
      </p:sp>
      <p:sp>
        <p:nvSpPr>
          <p:cNvPr id="13332" name="Text Box 22"/>
          <p:cNvSpPr txBox="1">
            <a:spLocks noChangeArrowheads="1"/>
          </p:cNvSpPr>
          <p:nvPr/>
        </p:nvSpPr>
        <p:spPr bwMode="auto">
          <a:xfrm>
            <a:off x="7286625" y="3478213"/>
            <a:ext cx="16430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Avec quelle répartition et inter-dépendance </a:t>
            </a:r>
            <a:r>
              <a:rPr lang="en-US" sz="2000" b="1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intra-</a:t>
            </a: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 </a:t>
            </a:r>
            <a:r>
              <a:rPr lang="en-US" sz="2000" b="1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et inter</a:t>
            </a: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généra-tionnelle ?</a:t>
            </a:r>
            <a:endParaRPr lang="nl-NL" sz="2000" dirty="0" err="1">
              <a:solidFill>
                <a:srgbClr val="414141"/>
              </a:solidFill>
              <a:latin typeface="Trebuchet MS"/>
              <a:ea typeface="+mn-ea"/>
              <a:cs typeface="+mn-cs"/>
              <a:sym typeface="Verdana" charset="0"/>
            </a:endParaRPr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179388" y="3573463"/>
            <a:ext cx="15827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Avec </a:t>
            </a: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quelle</a:t>
            </a: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 </a:t>
            </a: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empreinte</a:t>
            </a: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 interne et </a:t>
            </a:r>
            <a:r>
              <a:rPr lang="en-US" sz="2000" dirty="0" err="1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externe</a:t>
            </a:r>
            <a:r>
              <a:rPr lang="en-US" sz="2000" dirty="0">
                <a:solidFill>
                  <a:srgbClr val="414141"/>
                </a:solidFill>
                <a:latin typeface="Trebuchet MS"/>
                <a:ea typeface="+mn-ea"/>
                <a:cs typeface="+mn-cs"/>
                <a:sym typeface="Verdana" charset="0"/>
              </a:rPr>
              <a:t> ?</a:t>
            </a:r>
            <a:endParaRPr lang="nl-NL" sz="2000" dirty="0" err="1">
              <a:solidFill>
                <a:srgbClr val="414141"/>
              </a:solidFill>
              <a:latin typeface="Trebuchet MS"/>
              <a:ea typeface="+mn-ea"/>
              <a:cs typeface="+mn-cs"/>
              <a:sym typeface="Verdana" charset="0"/>
            </a:endParaRPr>
          </a:p>
        </p:txBody>
      </p:sp>
      <p:sp>
        <p:nvSpPr>
          <p:cNvPr id="16405" name="AutoShape 13"/>
          <p:cNvSpPr>
            <a:spLocks noChangeArrowheads="1"/>
          </p:cNvSpPr>
          <p:nvPr/>
        </p:nvSpPr>
        <p:spPr bwMode="auto">
          <a:xfrm rot="2621804">
            <a:off x="4495800" y="2770188"/>
            <a:ext cx="2160588" cy="788987"/>
          </a:xfrm>
          <a:prstGeom prst="leftArrow">
            <a:avLst>
              <a:gd name="adj1" fmla="val 50000"/>
              <a:gd name="adj2" fmla="val 7642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000" smtClean="0">
                <a:solidFill>
                  <a:srgbClr val="2F4653"/>
                </a:solidFill>
                <a:latin typeface="Gill Sans"/>
                <a:sym typeface="Gill Sans"/>
              </a:rPr>
              <a:t>Travail-solidarité </a:t>
            </a:r>
          </a:p>
        </p:txBody>
      </p:sp>
      <p:sp>
        <p:nvSpPr>
          <p:cNvPr id="16406" name="AutoShape 13"/>
          <p:cNvSpPr>
            <a:spLocks noChangeArrowheads="1"/>
          </p:cNvSpPr>
          <p:nvPr/>
        </p:nvSpPr>
        <p:spPr bwMode="auto">
          <a:xfrm rot="10800000" flipV="1">
            <a:off x="3500438" y="4786313"/>
            <a:ext cx="2152650" cy="671512"/>
          </a:xfrm>
          <a:prstGeom prst="leftArrow">
            <a:avLst>
              <a:gd name="adj1" fmla="val 50000"/>
              <a:gd name="adj2" fmla="val 76268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r>
              <a:rPr lang="en-US" sz="2000" smtClean="0">
                <a:solidFill>
                  <a:srgbClr val="2F4653"/>
                </a:solidFill>
                <a:latin typeface="Gill Sans"/>
                <a:sym typeface="Gill Sans"/>
              </a:rPr>
              <a:t>Niveau de vie </a:t>
            </a:r>
          </a:p>
        </p:txBody>
      </p:sp>
    </p:spTree>
    <p:extLst>
      <p:ext uri="{BB962C8B-B14F-4D97-AF65-F5344CB8AC3E}">
        <p14:creationId xmlns:p14="http://schemas.microsoft.com/office/powerpoint/2010/main" val="3944874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614796655"/>
              </p:ext>
            </p:extLst>
          </p:nvPr>
        </p:nvGraphicFramePr>
        <p:xfrm>
          <a:off x="539750" y="1901825"/>
          <a:ext cx="8167688" cy="36766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4246"/>
                <a:gridCol w="485465"/>
                <a:gridCol w="2178624"/>
                <a:gridCol w="648022"/>
                <a:gridCol w="2108367"/>
                <a:gridCol w="762964"/>
              </a:tblGrid>
              <a:tr h="554405">
                <a:tc gridSpan="2">
                  <a:txBody>
                    <a:bodyPr/>
                    <a:lstStyle/>
                    <a:p>
                      <a:pPr algn="ctr"/>
                      <a:r>
                        <a:rPr lang="fr-BE" sz="1400" dirty="0" smtClean="0"/>
                        <a:t>Répartition du PIB </a:t>
                      </a:r>
                      <a:br>
                        <a:rPr lang="fr-BE" sz="1400" dirty="0" smtClean="0"/>
                      </a:br>
                      <a:r>
                        <a:rPr lang="fr-BE" sz="1400" dirty="0" smtClean="0"/>
                        <a:t>(revenus par catégorie)</a:t>
                      </a: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77406" marR="77406" marT="45718" marB="4571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400" dirty="0" smtClean="0"/>
                        <a:t>Origine du PIB</a:t>
                      </a:r>
                      <a:br>
                        <a:rPr lang="fr-BE" sz="1400" dirty="0" smtClean="0"/>
                      </a:br>
                      <a:r>
                        <a:rPr lang="fr-BE" sz="1400" dirty="0" smtClean="0"/>
                        <a:t>(Valeur ajoutée par branche)</a:t>
                      </a: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77406" marR="77406" marT="45718" marB="4571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400" dirty="0" smtClean="0"/>
                        <a:t>Affectation du PIB</a:t>
                      </a:r>
                      <a:br>
                        <a:rPr lang="fr-BE" sz="1400" dirty="0" smtClean="0"/>
                      </a:br>
                      <a:r>
                        <a:rPr lang="fr-BE" sz="1400" dirty="0" smtClean="0"/>
                        <a:t>(destination</a:t>
                      </a:r>
                      <a:r>
                        <a:rPr lang="fr-BE" sz="1400" baseline="0" dirty="0" smtClean="0"/>
                        <a:t> économique)</a:t>
                      </a:r>
                      <a:endParaRPr lang="en-GB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77406" marR="77406" marT="45718" marB="45718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46504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Salaires (coût)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191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Agriculture…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92075" algn="l"/>
                          <a:tab pos="804863" algn="dec"/>
                        </a:tabLst>
                      </a:pPr>
                      <a:r>
                        <a:rPr lang="fr-BE" sz="1200" dirty="0" smtClean="0"/>
                        <a:t>		2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Consommation privée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622300" algn="dec"/>
                        </a:tabLst>
                      </a:pPr>
                      <a:r>
                        <a:rPr lang="fr-BE" sz="1200" dirty="0" smtClean="0"/>
                        <a:t>	195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</a:tr>
              <a:tr h="423446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Revenus mixtes 	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55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Industrie		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0" algn="l"/>
                          <a:tab pos="804863" algn="dec"/>
                        </a:tabLst>
                      </a:pPr>
                      <a:r>
                        <a:rPr lang="fr-BE" sz="1200" dirty="0" smtClean="0"/>
                        <a:t>		56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Consommation publique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622300" algn="dec"/>
                        </a:tabLst>
                      </a:pPr>
                      <a:r>
                        <a:rPr lang="fr-BE" sz="1200" dirty="0" smtClean="0"/>
                        <a:t>	90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</a:tr>
              <a:tr h="457181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Excédent net d’exploitation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22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Construction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19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Investissements	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622300" algn="dec"/>
                        </a:tabLst>
                      </a:pPr>
                      <a:r>
                        <a:rPr lang="fr-BE" sz="1200" dirty="0" smtClean="0"/>
                        <a:t>	80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</a:tr>
              <a:tr h="415458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Consommation du capital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64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Services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254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Exportations  nettes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536575" algn="dec"/>
                        </a:tabLst>
                      </a:pPr>
                      <a:r>
                        <a:rPr lang="fr-BE" sz="1200" dirty="0" smtClean="0"/>
                        <a:t>	5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</a:tr>
              <a:tr h="623706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(dont administration </a:t>
                      </a:r>
                    </a:p>
                    <a:p>
                      <a:r>
                        <a:rPr lang="fr-BE" sz="1200" dirty="0" smtClean="0"/>
                        <a:t>publique et éducation)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(48)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(dont exportation)</a:t>
                      </a:r>
                      <a:br>
                        <a:rPr lang="fr-BE" sz="1200" dirty="0" smtClean="0"/>
                      </a:br>
                      <a:r>
                        <a:rPr lang="fr-BE" sz="1200" dirty="0" smtClean="0"/>
                        <a:t>(dont importation)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536575" algn="dec"/>
                        </a:tabLst>
                      </a:pPr>
                      <a:r>
                        <a:rPr lang="fr-BE" sz="1200" dirty="0" smtClean="0"/>
                        <a:t>	(312)</a:t>
                      </a:r>
                      <a:br>
                        <a:rPr lang="fr-BE" sz="1200" dirty="0" smtClean="0"/>
                      </a:br>
                      <a:r>
                        <a:rPr lang="fr-BE" sz="1200" dirty="0" smtClean="0"/>
                        <a:t>	(-307)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</a:tr>
              <a:tr h="581641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Impôts</a:t>
                      </a:r>
                      <a:r>
                        <a:rPr lang="fr-BE" sz="1200" baseline="0" dirty="0" smtClean="0"/>
                        <a:t> moins subventions </a:t>
                      </a:r>
                    </a:p>
                    <a:p>
                      <a:r>
                        <a:rPr lang="fr-BE" sz="1200" baseline="0" dirty="0" smtClean="0"/>
                        <a:t>s/</a:t>
                      </a:r>
                      <a:r>
                        <a:rPr lang="fr-BE" sz="1200" baseline="0" dirty="0" err="1" smtClean="0"/>
                        <a:t>prod</a:t>
                      </a:r>
                      <a:r>
                        <a:rPr lang="fr-BE" sz="1200" baseline="0" dirty="0" smtClean="0"/>
                        <a:t>. et  importations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38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Impôts</a:t>
                      </a:r>
                      <a:r>
                        <a:rPr lang="fr-BE" sz="1200" baseline="0" dirty="0" smtClean="0"/>
                        <a:t> moins subventions </a:t>
                      </a:r>
                    </a:p>
                    <a:p>
                      <a:r>
                        <a:rPr lang="fr-BE" sz="1200" baseline="0" dirty="0" smtClean="0"/>
                        <a:t>sur les produits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39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77406" marR="77406" marT="45718" marB="45718"/>
                </a:tc>
              </a:tr>
              <a:tr h="274309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PIB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370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PIB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370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PIB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  <a:tc>
                  <a:txBody>
                    <a:bodyPr/>
                    <a:lstStyle/>
                    <a:p>
                      <a:pPr>
                        <a:tabLst>
                          <a:tab pos="804863" algn="dec"/>
                        </a:tabLst>
                      </a:pPr>
                      <a:r>
                        <a:rPr lang="fr-BE" sz="1200" dirty="0" smtClean="0"/>
                        <a:t>	370</a:t>
                      </a:r>
                      <a:endParaRPr lang="en-GB" sz="1200" dirty="0"/>
                    </a:p>
                  </a:txBody>
                  <a:tcPr marL="77406" marR="77406" marT="45718" marB="45718"/>
                </a:tc>
              </a:tr>
            </a:tbl>
          </a:graphicData>
        </a:graphic>
      </p:graphicFrame>
      <p:sp>
        <p:nvSpPr>
          <p:cNvPr id="17472" name="Title 1"/>
          <p:cNvSpPr>
            <a:spLocks noGrp="1"/>
          </p:cNvSpPr>
          <p:nvPr>
            <p:ph type="title"/>
          </p:nvPr>
        </p:nvSpPr>
        <p:spPr>
          <a:xfrm>
            <a:off x="683568" y="287338"/>
            <a:ext cx="8136904" cy="1196975"/>
          </a:xfrm>
          <a:ln w="9525"/>
        </p:spPr>
        <p:txBody>
          <a:bodyPr/>
          <a:lstStyle/>
          <a:p>
            <a:pPr marL="625475" indent="-625475"/>
            <a:r>
              <a:rPr lang="fr-BE" dirty="0" smtClean="0">
                <a:sym typeface="Trebuchet MS" pitchFamily="34" charset="0"/>
              </a:rPr>
              <a:t>I.3	PIB: indicateur central agrégé sur la base d’un système comptable: 3 optiques de la compta. </a:t>
            </a:r>
            <a:r>
              <a:rPr lang="fr-BE" dirty="0" err="1" smtClean="0">
                <a:sym typeface="Trebuchet MS" pitchFamily="34" charset="0"/>
              </a:rPr>
              <a:t>nat</a:t>
            </a:r>
            <a:r>
              <a:rPr lang="fr-BE" dirty="0" smtClean="0">
                <a:sym typeface="Trebuchet MS" pitchFamily="34" charset="0"/>
              </a:rPr>
              <a:t>.</a:t>
            </a:r>
            <a:endParaRPr lang="en-GB" dirty="0" smtClean="0">
              <a:sym typeface="Trebuchet MS" pitchFamily="34" charset="0"/>
            </a:endParaRP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1331913" y="1341438"/>
            <a:ext cx="684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BE" sz="1800" dirty="0">
                <a:solidFill>
                  <a:srgbClr val="2D687E"/>
                </a:solidFill>
                <a:latin typeface="Trebuchet MS"/>
                <a:ea typeface="+mn-ea"/>
                <a:cs typeface="+mn-cs"/>
                <a:sym typeface="Verdana" charset="0"/>
              </a:rPr>
              <a:t>Exemple: Belgique, 2011, milliards d’euros courants</a:t>
            </a:r>
            <a:endParaRPr lang="en-GB" sz="1800" dirty="0">
              <a:solidFill>
                <a:srgbClr val="2D687E"/>
              </a:solidFill>
              <a:latin typeface="Trebuchet MS"/>
              <a:ea typeface="+mn-ea"/>
              <a:cs typeface="+mn-cs"/>
              <a:sym typeface="Verdana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088" y="6092825"/>
            <a:ext cx="6985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tabLst>
                <a:tab pos="804863" algn="dec"/>
              </a:tabLst>
              <a:defRPr/>
            </a:pPr>
            <a:r>
              <a:rPr lang="fr-BE" sz="1400" dirty="0">
                <a:solidFill>
                  <a:srgbClr val="414141"/>
                </a:solidFill>
                <a:latin typeface="Trebuchet MS"/>
                <a:cs typeface="+mn-cs"/>
              </a:rPr>
              <a:t>Utilisation: budgets, marché du travail, évolutions </a:t>
            </a:r>
            <a:r>
              <a:rPr lang="fr-BE" sz="1400" dirty="0" smtClean="0">
                <a:solidFill>
                  <a:srgbClr val="414141"/>
                </a:solidFill>
                <a:latin typeface="Trebuchet MS"/>
                <a:cs typeface="+mn-cs"/>
              </a:rPr>
              <a:t>sectorielles…</a:t>
            </a:r>
            <a:endParaRPr lang="en-GB" sz="1400" dirty="0">
              <a:solidFill>
                <a:srgbClr val="414141"/>
              </a:solidFill>
              <a:latin typeface="Trebuchet MS"/>
              <a:cs typeface="+mn-cs"/>
            </a:endParaRPr>
          </a:p>
        </p:txBody>
      </p:sp>
      <p:sp>
        <p:nvSpPr>
          <p:cNvPr id="17475" name="TextBox 6"/>
          <p:cNvSpPr txBox="1">
            <a:spLocks noChangeArrowheads="1"/>
          </p:cNvSpPr>
          <p:nvPr/>
        </p:nvSpPr>
        <p:spPr bwMode="auto">
          <a:xfrm>
            <a:off x="539552" y="5805488"/>
            <a:ext cx="1296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r>
              <a:rPr lang="fr-BE" sz="900" i="1" u="sng" dirty="0" smtClean="0"/>
              <a:t>Source</a:t>
            </a:r>
            <a:r>
              <a:rPr lang="fr-BE" sz="900" dirty="0" smtClean="0"/>
              <a:t>: ICN, 2012</a:t>
            </a:r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1638345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50825" y="-26988"/>
            <a:ext cx="8642350" cy="1196976"/>
          </a:xfrm>
          <a:ln w="9525"/>
        </p:spPr>
        <p:txBody>
          <a:bodyPr/>
          <a:lstStyle/>
          <a:p>
            <a:r>
              <a:rPr lang="en-GB" dirty="0" smtClean="0">
                <a:sym typeface="Trebuchet MS" pitchFamily="34" charset="0"/>
              </a:rPr>
              <a:t>I.3  Force et </a:t>
            </a:r>
            <a:r>
              <a:rPr lang="en-GB" dirty="0" err="1" smtClean="0">
                <a:sym typeface="Trebuchet MS" pitchFamily="34" charset="0"/>
              </a:rPr>
              <a:t>faiblesse</a:t>
            </a:r>
            <a:r>
              <a:rPr lang="en-GB" dirty="0" smtClean="0">
                <a:sym typeface="Trebuchet MS" pitchFamily="34" charset="0"/>
              </a:rPr>
              <a:t> du PIB </a:t>
            </a:r>
            <a:r>
              <a:rPr lang="en-GB" dirty="0" err="1" smtClean="0">
                <a:sym typeface="Trebuchet MS" pitchFamily="34" charset="0"/>
              </a:rPr>
              <a:t>comme</a:t>
            </a:r>
            <a:r>
              <a:rPr lang="en-GB" dirty="0" smtClean="0">
                <a:sym typeface="Trebuchet MS" pitchFamily="34" charset="0"/>
              </a:rPr>
              <a:t> </a:t>
            </a:r>
            <a:r>
              <a:rPr lang="en-GB" dirty="0" err="1" smtClean="0">
                <a:sym typeface="Trebuchet MS" pitchFamily="34" charset="0"/>
              </a:rPr>
              <a:t>indicateur</a:t>
            </a:r>
            <a:r>
              <a:rPr lang="en-GB" dirty="0" smtClean="0">
                <a:sym typeface="Trebuchet MS" pitchFamily="34" charset="0"/>
              </a:rPr>
              <a:t> </a:t>
            </a:r>
            <a:r>
              <a:rPr lang="en-GB" dirty="0" err="1" smtClean="0">
                <a:sym typeface="Trebuchet MS" pitchFamily="34" charset="0"/>
              </a:rPr>
              <a:t>synthétique</a:t>
            </a:r>
            <a:endParaRPr lang="en-GB" dirty="0" smtClean="0">
              <a:sym typeface="Trebuchet MS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468313" y="1125538"/>
            <a:ext cx="8388350" cy="5514975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Force d’un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indicateur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lié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à un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système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de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comptes</a:t>
            </a:r>
            <a:endParaRPr lang="en-GB" sz="2000" b="1" dirty="0" smtClean="0">
              <a:solidFill>
                <a:schemeClr val="tx1"/>
              </a:solidFill>
              <a:sym typeface="Verdana" charset="0"/>
            </a:endParaRPr>
          </a:p>
          <a:p>
            <a:pPr marL="355600" indent="-273050" algn="l" eaLnBrk="1" hangingPunct="1">
              <a:buSzPct val="123000"/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Exemple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1: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une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croissance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permet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d’anticiper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des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recettes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de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prélèvements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obligatoires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et plus de redistribution des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revenus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qu’une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décroissance</a:t>
            </a:r>
            <a:endParaRPr lang="en-GB" sz="1600" dirty="0" smtClean="0">
              <a:solidFill>
                <a:schemeClr val="tx1"/>
              </a:solidFill>
              <a:sym typeface="Verdana" charset="0"/>
            </a:endParaRPr>
          </a:p>
          <a:p>
            <a:pPr marL="355600" indent="-273050" algn="l" eaLnBrk="1" hangingPunct="1">
              <a:buSzPct val="123000"/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Exemple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2: le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taux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de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croissance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2010/2011 de 1,8 %,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contient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+8%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d’agriculture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, +3%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d’industrie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, +4,8% de construction, -1,3%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d’énergie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et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d’eau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et +1,8% </a:t>
            </a:r>
            <a:r>
              <a:rPr lang="en-GB" sz="1600" dirty="0" err="1" smtClean="0">
                <a:solidFill>
                  <a:schemeClr val="tx1"/>
                </a:solidFill>
                <a:sym typeface="Verdana" charset="0"/>
              </a:rPr>
              <a:t>dans</a:t>
            </a:r>
            <a:r>
              <a:rPr lang="en-GB" sz="1600" dirty="0" smtClean="0">
                <a:solidFill>
                  <a:schemeClr val="tx1"/>
                </a:solidFill>
                <a:sym typeface="Verdana" charset="0"/>
              </a:rPr>
              <a:t> les services </a:t>
            </a:r>
          </a:p>
          <a:p>
            <a:pPr marL="355600" indent="-273050" algn="l" eaLnBrk="1" hangingPunct="1">
              <a:buSzPct val="123000"/>
              <a:defRPr/>
            </a:pP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-&gt;La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croissance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du PIB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comme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les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croissances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des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différentes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composantes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du PIB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sont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des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indicateurs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importants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parce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que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le DD/BE exigent la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maîtrise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de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ces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évolutions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interdépendantes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!</a:t>
            </a:r>
          </a:p>
          <a:p>
            <a:pPr marL="355600" indent="-273050" algn="l" eaLnBrk="1" hangingPunct="1">
              <a:buSzPct val="123000"/>
              <a:defRPr/>
            </a:pPr>
            <a:endParaRPr lang="en-GB" b="1" dirty="0" smtClean="0">
              <a:solidFill>
                <a:schemeClr val="tx1"/>
              </a:solidFill>
              <a:sym typeface="Verdana" charset="0"/>
            </a:endParaRPr>
          </a:p>
          <a:p>
            <a:pPr marL="355600" indent="-273050" algn="l" eaLnBrk="1" hangingPunct="1">
              <a:buSzPct val="123000"/>
              <a:defRPr/>
            </a:pP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Faiblesse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des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indicateurs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synthétiques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agrégés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sym typeface="Verdana" charset="0"/>
              </a:rPr>
              <a:t>comme</a:t>
            </a:r>
            <a:r>
              <a:rPr lang="en-GB" sz="2000" b="1" dirty="0" smtClean="0">
                <a:solidFill>
                  <a:schemeClr val="tx1"/>
                </a:solidFill>
                <a:sym typeface="Verdana" charset="0"/>
              </a:rPr>
              <a:t> le PIB </a:t>
            </a:r>
          </a:p>
          <a:p>
            <a:pPr marL="355600" indent="-273050" algn="l" eaLnBrk="1" hangingPunct="1">
              <a:buSzPct val="123000"/>
              <a:buFont typeface="Arial" pitchFamily="34" charset="0"/>
              <a:buChar char="•"/>
              <a:defRPr/>
            </a:pP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perte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de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sens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à force de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n’être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utilisé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que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comme</a:t>
            </a:r>
            <a:r>
              <a:rPr lang="en-GB" sz="1600" b="1" dirty="0" smtClean="0">
                <a:solidFill>
                  <a:schemeClr val="tx1"/>
                </a:solidFill>
                <a:sym typeface="Verdana" charset="0"/>
              </a:rPr>
              <a:t> un </a:t>
            </a:r>
            <a:r>
              <a:rPr lang="en-GB" sz="1600" b="1" dirty="0" err="1" smtClean="0">
                <a:solidFill>
                  <a:schemeClr val="tx1"/>
                </a:solidFill>
                <a:sym typeface="Verdana" charset="0"/>
              </a:rPr>
              <a:t>agrégat</a:t>
            </a:r>
            <a:endParaRPr lang="en-GB" sz="1600" b="1" dirty="0" smtClean="0">
              <a:solidFill>
                <a:schemeClr val="tx1"/>
              </a:solidFill>
              <a:sym typeface="Verdana" charset="0"/>
            </a:endParaRPr>
          </a:p>
          <a:p>
            <a:pPr marL="355600" indent="-273050" algn="l" eaLnBrk="1" hangingPunct="1">
              <a:buSzPct val="123000"/>
              <a:buFont typeface="Arial" pitchFamily="34" charset="0"/>
              <a:buChar char="•"/>
              <a:defRPr/>
            </a:pPr>
            <a:r>
              <a:rPr lang="en-GB" sz="1600" b="1" dirty="0" err="1" smtClean="0">
                <a:solidFill>
                  <a:schemeClr val="tx1"/>
                </a:solidFill>
              </a:rPr>
              <a:t>Faiblesse</a:t>
            </a:r>
            <a:r>
              <a:rPr lang="en-GB" sz="1600" b="1" dirty="0" smtClean="0">
                <a:solidFill>
                  <a:schemeClr val="tx1"/>
                </a:solidFill>
              </a:rPr>
              <a:t> d’un </a:t>
            </a:r>
            <a:r>
              <a:rPr lang="en-GB" sz="1600" b="1" dirty="0" err="1" smtClean="0">
                <a:solidFill>
                  <a:schemeClr val="tx1"/>
                </a:solidFill>
              </a:rPr>
              <a:t>indicateur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centré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sur</a:t>
            </a:r>
            <a:r>
              <a:rPr lang="en-GB" sz="1600" b="1" dirty="0" smtClean="0">
                <a:solidFill>
                  <a:schemeClr val="tx1"/>
                </a:solidFill>
              </a:rPr>
              <a:t> la </a:t>
            </a:r>
            <a:r>
              <a:rPr lang="en-GB" sz="1600" b="1" dirty="0" err="1" smtClean="0">
                <a:solidFill>
                  <a:schemeClr val="tx1"/>
                </a:solidFill>
              </a:rPr>
              <a:t>valeur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monétaire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car </a:t>
            </a:r>
            <a:r>
              <a:rPr lang="en-GB" sz="1600" dirty="0" err="1" smtClean="0">
                <a:solidFill>
                  <a:schemeClr val="tx1"/>
                </a:solidFill>
              </a:rPr>
              <a:t>il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reflète</a:t>
            </a:r>
            <a:r>
              <a:rPr lang="en-GB" sz="1600" dirty="0" smtClean="0">
                <a:solidFill>
                  <a:schemeClr val="tx1"/>
                </a:solidFill>
              </a:rPr>
              <a:t> mal la </a:t>
            </a:r>
            <a:r>
              <a:rPr lang="en-GB" sz="1600" dirty="0" err="1" smtClean="0">
                <a:solidFill>
                  <a:schemeClr val="tx1"/>
                </a:solidFill>
              </a:rPr>
              <a:t>qualité</a:t>
            </a:r>
            <a:r>
              <a:rPr lang="en-GB" sz="1600" dirty="0" smtClean="0">
                <a:solidFill>
                  <a:schemeClr val="tx1"/>
                </a:solidFill>
              </a:rPr>
              <a:t> des </a:t>
            </a:r>
            <a:r>
              <a:rPr lang="en-GB" sz="1600" dirty="0" err="1" smtClean="0">
                <a:solidFill>
                  <a:schemeClr val="tx1"/>
                </a:solidFill>
              </a:rPr>
              <a:t>produits</a:t>
            </a:r>
            <a:r>
              <a:rPr lang="en-GB" sz="1600" dirty="0" smtClean="0">
                <a:solidFill>
                  <a:schemeClr val="tx1"/>
                </a:solidFill>
              </a:rPr>
              <a:t> (</a:t>
            </a:r>
            <a:r>
              <a:rPr lang="en-GB" sz="1600" dirty="0" err="1" smtClean="0">
                <a:solidFill>
                  <a:schemeClr val="tx1"/>
                </a:solidFill>
              </a:rPr>
              <a:t>biens</a:t>
            </a:r>
            <a:r>
              <a:rPr lang="en-GB" sz="1600" dirty="0" smtClean="0">
                <a:solidFill>
                  <a:schemeClr val="tx1"/>
                </a:solidFill>
              </a:rPr>
              <a:t> et services), </a:t>
            </a:r>
            <a:r>
              <a:rPr lang="en-GB" sz="1600" dirty="0" err="1" smtClean="0">
                <a:solidFill>
                  <a:schemeClr val="tx1"/>
                </a:solidFill>
              </a:rPr>
              <a:t>donc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mesure</a:t>
            </a:r>
            <a:r>
              <a:rPr lang="en-GB" sz="1600" dirty="0" smtClean="0">
                <a:solidFill>
                  <a:schemeClr val="tx1"/>
                </a:solidFill>
              </a:rPr>
              <a:t> mal la </a:t>
            </a:r>
            <a:r>
              <a:rPr lang="en-GB" sz="1600" dirty="0" err="1" smtClean="0">
                <a:solidFill>
                  <a:schemeClr val="tx1"/>
                </a:solidFill>
              </a:rPr>
              <a:t>qualité</a:t>
            </a:r>
            <a:r>
              <a:rPr lang="en-GB" sz="1600" dirty="0" smtClean="0">
                <a:solidFill>
                  <a:schemeClr val="tx1"/>
                </a:solidFill>
              </a:rPr>
              <a:t> de vie</a:t>
            </a:r>
          </a:p>
          <a:p>
            <a:pPr marL="355600" indent="-273050" algn="l" eaLnBrk="1" hangingPunct="1">
              <a:buSzPct val="123000"/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Et les </a:t>
            </a:r>
            <a:r>
              <a:rPr lang="en-GB" sz="1600" dirty="0" err="1" smtClean="0">
                <a:solidFill>
                  <a:schemeClr val="tx1"/>
                </a:solidFill>
              </a:rPr>
              <a:t>externalités</a:t>
            </a:r>
            <a:r>
              <a:rPr lang="en-GB" sz="1600" dirty="0" smtClean="0">
                <a:solidFill>
                  <a:schemeClr val="tx1"/>
                </a:solidFill>
              </a:rPr>
              <a:t> (positives </a:t>
            </a:r>
            <a:r>
              <a:rPr lang="en-GB" sz="1600" dirty="0" err="1" smtClean="0">
                <a:solidFill>
                  <a:schemeClr val="tx1"/>
                </a:solidFill>
              </a:rPr>
              <a:t>comme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négatives</a:t>
            </a:r>
            <a:r>
              <a:rPr lang="en-GB" sz="1600" dirty="0" smtClean="0">
                <a:solidFill>
                  <a:schemeClr val="tx1"/>
                </a:solidFill>
              </a:rPr>
              <a:t>) </a:t>
            </a:r>
            <a:r>
              <a:rPr lang="en-GB" sz="1600" dirty="0" err="1" smtClean="0">
                <a:solidFill>
                  <a:schemeClr val="tx1"/>
                </a:solidFill>
              </a:rPr>
              <a:t>échappent</a:t>
            </a:r>
            <a:r>
              <a:rPr lang="en-GB" sz="1600" dirty="0" smtClean="0">
                <a:solidFill>
                  <a:schemeClr val="tx1"/>
                </a:solidFill>
              </a:rPr>
              <a:t> à la </a:t>
            </a:r>
            <a:r>
              <a:rPr lang="en-GB" sz="1600" dirty="0" err="1" smtClean="0">
                <a:solidFill>
                  <a:schemeClr val="tx1"/>
                </a:solidFill>
              </a:rPr>
              <a:t>mesure</a:t>
            </a:r>
            <a:r>
              <a:rPr lang="en-GB" sz="1600" dirty="0" smtClean="0">
                <a:solidFill>
                  <a:schemeClr val="tx1"/>
                </a:solidFill>
              </a:rPr>
              <a:t> du PIB car </a:t>
            </a:r>
            <a:r>
              <a:rPr lang="en-GB" sz="1600" dirty="0" err="1" smtClean="0">
                <a:solidFill>
                  <a:schemeClr val="tx1"/>
                </a:solidFill>
              </a:rPr>
              <a:t>elles</a:t>
            </a:r>
            <a:r>
              <a:rPr lang="en-GB" sz="1600" dirty="0" smtClean="0">
                <a:solidFill>
                  <a:schemeClr val="tx1"/>
                </a:solidFill>
              </a:rPr>
              <a:t> ne font pas </a:t>
            </a:r>
            <a:r>
              <a:rPr lang="en-GB" sz="1600" dirty="0" err="1" smtClean="0">
                <a:solidFill>
                  <a:schemeClr val="tx1"/>
                </a:solidFill>
              </a:rPr>
              <a:t>l’objet</a:t>
            </a:r>
            <a:r>
              <a:rPr lang="en-GB" sz="1600" dirty="0" smtClean="0">
                <a:solidFill>
                  <a:schemeClr val="tx1"/>
                </a:solidFill>
              </a:rPr>
              <a:t> de transactions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</a:p>
          <a:p>
            <a:pPr marL="355600" indent="-273050" algn="l" eaLnBrk="1" hangingPunct="1">
              <a:buSzPct val="123000"/>
              <a:defRPr/>
            </a:pPr>
            <a:endParaRPr lang="en-GB" sz="1600" b="1" dirty="0" smtClean="0">
              <a:solidFill>
                <a:schemeClr val="tx1"/>
              </a:solidFill>
            </a:endParaRPr>
          </a:p>
          <a:p>
            <a:pPr algn="l" eaLnBrk="1" hangingPunct="1">
              <a:defRPr/>
            </a:pPr>
            <a:r>
              <a:rPr lang="en-GB" sz="2000" b="1" dirty="0" smtClean="0">
                <a:solidFill>
                  <a:schemeClr val="tx1"/>
                </a:solidFill>
              </a:rPr>
              <a:t>Force d’un lien avec </a:t>
            </a:r>
            <a:r>
              <a:rPr lang="en-GB" sz="2000" b="1" dirty="0" err="1" smtClean="0">
                <a:solidFill>
                  <a:schemeClr val="tx1"/>
                </a:solidFill>
              </a:rPr>
              <a:t>comptes</a:t>
            </a:r>
            <a:r>
              <a:rPr lang="en-GB" sz="2000" b="1" dirty="0" smtClean="0">
                <a:solidFill>
                  <a:schemeClr val="tx1"/>
                </a:solidFill>
              </a:rPr>
              <a:t> satellites via la </a:t>
            </a:r>
            <a:r>
              <a:rPr lang="en-GB" sz="2000" b="1" dirty="0" err="1" smtClean="0">
                <a:solidFill>
                  <a:schemeClr val="tx1"/>
                </a:solidFill>
              </a:rPr>
              <a:t>comptabilité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nationale</a:t>
            </a:r>
            <a:endParaRPr lang="en-GB" sz="2000" b="1" dirty="0" smtClean="0">
              <a:solidFill>
                <a:srgbClr val="2D687E"/>
              </a:solidFill>
              <a:sym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45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323850" y="1773238"/>
            <a:ext cx="8496300" cy="5184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GB" b="1" dirty="0" err="1" smtClean="0">
                <a:solidFill>
                  <a:schemeClr val="tx1"/>
                </a:solidFill>
              </a:rPr>
              <a:t>Pourquoi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avons</a:t>
            </a:r>
            <a:r>
              <a:rPr lang="en-GB" b="1" dirty="0" smtClean="0">
                <a:solidFill>
                  <a:schemeClr val="tx1"/>
                </a:solidFill>
              </a:rPr>
              <a:t>-nous </a:t>
            </a:r>
            <a:r>
              <a:rPr lang="en-GB" b="1" dirty="0" err="1" smtClean="0">
                <a:solidFill>
                  <a:schemeClr val="tx1"/>
                </a:solidFill>
              </a:rPr>
              <a:t>besoin</a:t>
            </a:r>
            <a:r>
              <a:rPr lang="en-GB" b="1" dirty="0" smtClean="0">
                <a:solidFill>
                  <a:schemeClr val="tx1"/>
                </a:solidFill>
              </a:rPr>
              <a:t> des </a:t>
            </a:r>
            <a:r>
              <a:rPr lang="en-GB" b="1" dirty="0" err="1" smtClean="0">
                <a:solidFill>
                  <a:schemeClr val="tx1"/>
                </a:solidFill>
              </a:rPr>
              <a:t>Comptes</a:t>
            </a:r>
            <a:r>
              <a:rPr lang="en-GB" b="1" dirty="0" smtClean="0">
                <a:solidFill>
                  <a:schemeClr val="tx1"/>
                </a:solidFill>
              </a:rPr>
              <a:t> Satellites ?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GB" b="1" dirty="0" smtClean="0">
                <a:solidFill>
                  <a:schemeClr val="tx1"/>
                </a:solidFill>
              </a:rPr>
              <a:t>Pour </a:t>
            </a:r>
            <a:r>
              <a:rPr lang="en-GB" b="1" dirty="0" err="1" smtClean="0">
                <a:solidFill>
                  <a:schemeClr val="tx1"/>
                </a:solidFill>
              </a:rPr>
              <a:t>relier</a:t>
            </a:r>
            <a:r>
              <a:rPr lang="en-GB" b="1" dirty="0" smtClean="0">
                <a:solidFill>
                  <a:schemeClr val="tx1"/>
                </a:solidFill>
              </a:rPr>
              <a:t> les </a:t>
            </a:r>
            <a:r>
              <a:rPr lang="en-GB" b="1" dirty="0" err="1" smtClean="0">
                <a:solidFill>
                  <a:schemeClr val="tx1"/>
                </a:solidFill>
              </a:rPr>
              <a:t>unités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monétaires</a:t>
            </a:r>
            <a:r>
              <a:rPr lang="en-GB" b="1" dirty="0" smtClean="0">
                <a:solidFill>
                  <a:schemeClr val="tx1"/>
                </a:solidFill>
              </a:rPr>
              <a:t> de la CN aux </a:t>
            </a:r>
            <a:r>
              <a:rPr lang="en-GB" b="1" dirty="0" err="1" smtClean="0">
                <a:solidFill>
                  <a:schemeClr val="tx1"/>
                </a:solidFill>
              </a:rPr>
              <a:t>unités</a:t>
            </a:r>
            <a:r>
              <a:rPr lang="en-GB" b="1" dirty="0" smtClean="0">
                <a:solidFill>
                  <a:schemeClr val="tx1"/>
                </a:solidFill>
              </a:rPr>
              <a:t> physiques</a:t>
            </a:r>
            <a:r>
              <a:rPr lang="en-GB" dirty="0" smtClean="0">
                <a:solidFill>
                  <a:schemeClr val="tx1"/>
                </a:solidFill>
              </a:rPr>
              <a:t> (au-</a:t>
            </a:r>
            <a:r>
              <a:rPr lang="en-GB" dirty="0" err="1" smtClean="0">
                <a:solidFill>
                  <a:schemeClr val="tx1"/>
                </a:solidFill>
              </a:rPr>
              <a:t>delà</a:t>
            </a:r>
            <a:r>
              <a:rPr lang="en-GB" dirty="0" smtClean="0">
                <a:solidFill>
                  <a:schemeClr val="tx1"/>
                </a:solidFill>
              </a:rPr>
              <a:t> des </a:t>
            </a:r>
            <a:r>
              <a:rPr lang="en-GB" dirty="0" err="1" smtClean="0">
                <a:solidFill>
                  <a:schemeClr val="tx1"/>
                </a:solidFill>
              </a:rPr>
              <a:t>bilans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territoriaux</a:t>
            </a:r>
            <a:r>
              <a:rPr lang="en-GB" dirty="0" smtClean="0">
                <a:solidFill>
                  <a:schemeClr val="tx1"/>
                </a:solidFill>
              </a:rPr>
              <a:t>) et </a:t>
            </a:r>
            <a:r>
              <a:rPr lang="en-GB" dirty="0" err="1" smtClean="0">
                <a:solidFill>
                  <a:schemeClr val="tx1"/>
                </a:solidFill>
              </a:rPr>
              <a:t>suivre</a:t>
            </a:r>
            <a:r>
              <a:rPr lang="en-GB" dirty="0" smtClean="0">
                <a:solidFill>
                  <a:schemeClr val="tx1"/>
                </a:solidFill>
              </a:rPr>
              <a:t> les </a:t>
            </a:r>
            <a:r>
              <a:rPr lang="en-GB" dirty="0" err="1" smtClean="0">
                <a:solidFill>
                  <a:schemeClr val="tx1"/>
                </a:solidFill>
              </a:rPr>
              <a:t>intensités</a:t>
            </a:r>
            <a:r>
              <a:rPr lang="en-GB" dirty="0" smtClean="0">
                <a:solidFill>
                  <a:schemeClr val="tx1"/>
                </a:solidFill>
              </a:rPr>
              <a:t>/</a:t>
            </a:r>
            <a:r>
              <a:rPr lang="en-GB" dirty="0" err="1" smtClean="0">
                <a:solidFill>
                  <a:schemeClr val="tx1"/>
                </a:solidFill>
              </a:rPr>
              <a:t>efficacités</a:t>
            </a:r>
            <a:r>
              <a:rPr lang="en-GB" dirty="0" smtClean="0">
                <a:solidFill>
                  <a:schemeClr val="tx1"/>
                </a:solidFill>
              </a:rPr>
              <a:t> et les </a:t>
            </a:r>
            <a:r>
              <a:rPr lang="en-GB" dirty="0" err="1" smtClean="0">
                <a:solidFill>
                  <a:schemeClr val="tx1"/>
                </a:solidFill>
              </a:rPr>
              <a:t>actifs</a:t>
            </a:r>
            <a:r>
              <a:rPr lang="en-GB" dirty="0" smtClean="0">
                <a:solidFill>
                  <a:schemeClr val="tx1"/>
                </a:solidFill>
              </a:rPr>
              <a:t> et </a:t>
            </a:r>
            <a:r>
              <a:rPr lang="en-GB" dirty="0" err="1" smtClean="0">
                <a:solidFill>
                  <a:schemeClr val="tx1"/>
                </a:solidFill>
              </a:rPr>
              <a:t>passifs</a:t>
            </a:r>
            <a:r>
              <a:rPr lang="en-GB" dirty="0" smtClean="0">
                <a:solidFill>
                  <a:schemeClr val="tx1"/>
                </a:solidFill>
              </a:rPr>
              <a:t> physiques (stocks)</a:t>
            </a:r>
          </a:p>
          <a:p>
            <a:pPr lvl="1" eaLnBrk="1" hangingPunct="1"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CSE: </a:t>
            </a:r>
            <a:r>
              <a:rPr lang="en-GB" dirty="0" err="1" smtClean="0">
                <a:solidFill>
                  <a:schemeClr val="tx1"/>
                </a:solidFill>
              </a:rPr>
              <a:t>mesure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l’interdépendance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u="sng" dirty="0" err="1" smtClean="0">
                <a:solidFill>
                  <a:schemeClr val="tx1"/>
                </a:solidFill>
              </a:rPr>
              <a:t>directe</a:t>
            </a:r>
            <a:r>
              <a:rPr lang="en-GB" dirty="0" smtClean="0">
                <a:solidFill>
                  <a:schemeClr val="tx1"/>
                </a:solidFill>
              </a:rPr>
              <a:t> entre la P&amp;C </a:t>
            </a:r>
            <a:r>
              <a:rPr lang="en-GB" dirty="0" err="1" smtClean="0">
                <a:solidFill>
                  <a:schemeClr val="tx1"/>
                </a:solidFill>
              </a:rPr>
              <a:t>économiques</a:t>
            </a:r>
            <a:r>
              <a:rPr lang="en-GB" dirty="0" smtClean="0">
                <a:solidFill>
                  <a:schemeClr val="tx1"/>
                </a:solidFill>
              </a:rPr>
              <a:t> d’un pays et </a:t>
            </a:r>
            <a:r>
              <a:rPr lang="en-GB" dirty="0" err="1" smtClean="0">
                <a:solidFill>
                  <a:schemeClr val="tx1"/>
                </a:solidFill>
              </a:rPr>
              <a:t>ses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coûts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environnementaux</a:t>
            </a:r>
            <a:r>
              <a:rPr lang="en-GB" dirty="0" smtClean="0">
                <a:solidFill>
                  <a:schemeClr val="tx1"/>
                </a:solidFill>
              </a:rPr>
              <a:t>; Obligations</a:t>
            </a:r>
          </a:p>
          <a:p>
            <a:pPr lvl="2" eaLnBrk="1" hangingPunct="1"/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en-GB" u="sng" dirty="0" err="1" smtClean="0">
                <a:solidFill>
                  <a:schemeClr val="tx1"/>
                </a:solidFill>
              </a:rPr>
              <a:t>actuelles</a:t>
            </a:r>
            <a:r>
              <a:rPr lang="en-GB" dirty="0" smtClean="0">
                <a:solidFill>
                  <a:schemeClr val="tx1"/>
                </a:solidFill>
              </a:rPr>
              <a:t> (</a:t>
            </a:r>
            <a:r>
              <a:rPr lang="en-GB" dirty="0" err="1" smtClean="0">
                <a:solidFill>
                  <a:schemeClr val="tx1"/>
                </a:solidFill>
              </a:rPr>
              <a:t>émissions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atmosph</a:t>
            </a:r>
            <a:r>
              <a:rPr lang="en-GB" dirty="0" smtClean="0">
                <a:solidFill>
                  <a:schemeClr val="tx1"/>
                </a:solidFill>
              </a:rPr>
              <a:t>., taxes </a:t>
            </a:r>
            <a:r>
              <a:rPr lang="en-GB" dirty="0" err="1" smtClean="0">
                <a:solidFill>
                  <a:schemeClr val="tx1"/>
                </a:solidFill>
              </a:rPr>
              <a:t>environnement</a:t>
            </a:r>
            <a:r>
              <a:rPr lang="en-GB" dirty="0" smtClean="0">
                <a:solidFill>
                  <a:schemeClr val="tx1"/>
                </a:solidFill>
              </a:rPr>
              <a:t>. et flux de </a:t>
            </a:r>
            <a:r>
              <a:rPr lang="en-GB" dirty="0" err="1" smtClean="0">
                <a:solidFill>
                  <a:schemeClr val="tx1"/>
                </a:solidFill>
              </a:rPr>
              <a:t>matières</a:t>
            </a:r>
            <a:r>
              <a:rPr lang="en-GB" dirty="0" smtClean="0">
                <a:solidFill>
                  <a:schemeClr val="tx1"/>
                </a:solidFill>
              </a:rPr>
              <a:t>) </a:t>
            </a:r>
          </a:p>
          <a:p>
            <a:pPr lvl="2" eaLnBrk="1" hangingPunct="1"/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en-GB" u="sng" dirty="0" smtClean="0">
                <a:solidFill>
                  <a:schemeClr val="tx1"/>
                </a:solidFill>
              </a:rPr>
              <a:t>à </a:t>
            </a:r>
            <a:r>
              <a:rPr lang="en-GB" u="sng" dirty="0" err="1" smtClean="0">
                <a:solidFill>
                  <a:schemeClr val="tx1"/>
                </a:solidFill>
              </a:rPr>
              <a:t>venir</a:t>
            </a:r>
            <a:r>
              <a:rPr lang="en-GB" dirty="0" smtClean="0">
                <a:solidFill>
                  <a:schemeClr val="tx1"/>
                </a:solidFill>
              </a:rPr>
              <a:t> (</a:t>
            </a:r>
            <a:r>
              <a:rPr lang="en-GB" dirty="0" err="1" smtClean="0">
                <a:solidFill>
                  <a:schemeClr val="tx1"/>
                </a:solidFill>
              </a:rPr>
              <a:t>dépenses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environnement</a:t>
            </a:r>
            <a:r>
              <a:rPr lang="en-GB" dirty="0" smtClean="0">
                <a:solidFill>
                  <a:schemeClr val="tx1"/>
                </a:solidFill>
              </a:rPr>
              <a:t>., </a:t>
            </a:r>
            <a:r>
              <a:rPr lang="en-GB" dirty="0" err="1" smtClean="0">
                <a:solidFill>
                  <a:schemeClr val="tx1"/>
                </a:solidFill>
              </a:rPr>
              <a:t>produits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verts</a:t>
            </a:r>
            <a:r>
              <a:rPr lang="en-GB" dirty="0" smtClean="0">
                <a:solidFill>
                  <a:schemeClr val="tx1"/>
                </a:solidFill>
              </a:rPr>
              <a:t> et flux </a:t>
            </a:r>
            <a:r>
              <a:rPr lang="en-GB" dirty="0" err="1" smtClean="0">
                <a:solidFill>
                  <a:schemeClr val="tx1"/>
                </a:solidFill>
              </a:rPr>
              <a:t>énergétiques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lvl="1" eaLnBrk="1" hangingPunct="1"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CSS: </a:t>
            </a:r>
            <a:r>
              <a:rPr lang="en-GB" dirty="0" err="1" smtClean="0">
                <a:solidFill>
                  <a:schemeClr val="tx1"/>
                </a:solidFill>
              </a:rPr>
              <a:t>mesure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l’interdépendance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directe</a:t>
            </a:r>
            <a:r>
              <a:rPr lang="en-GB" dirty="0" smtClean="0">
                <a:solidFill>
                  <a:schemeClr val="tx1"/>
                </a:solidFill>
              </a:rPr>
              <a:t> entre la P&amp;C </a:t>
            </a:r>
            <a:r>
              <a:rPr lang="en-GB" dirty="0" err="1" smtClean="0">
                <a:solidFill>
                  <a:schemeClr val="tx1"/>
                </a:solidFill>
              </a:rPr>
              <a:t>économiques</a:t>
            </a:r>
            <a:r>
              <a:rPr lang="en-GB" dirty="0" smtClean="0">
                <a:solidFill>
                  <a:schemeClr val="tx1"/>
                </a:solidFill>
              </a:rPr>
              <a:t> d’un pays et </a:t>
            </a:r>
            <a:r>
              <a:rPr lang="en-GB" dirty="0" err="1" smtClean="0">
                <a:solidFill>
                  <a:schemeClr val="tx1"/>
                </a:solidFill>
              </a:rPr>
              <a:t>ses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coûts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sociaux</a:t>
            </a:r>
            <a:r>
              <a:rPr lang="en-GB" dirty="0" smtClean="0">
                <a:solidFill>
                  <a:schemeClr val="tx1"/>
                </a:solidFill>
              </a:rPr>
              <a:t>, ex.: </a:t>
            </a:r>
            <a:r>
              <a:rPr lang="en-GB" dirty="0" err="1" smtClean="0">
                <a:solidFill>
                  <a:schemeClr val="tx1"/>
                </a:solidFill>
              </a:rPr>
              <a:t>mieux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connaître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activités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domestiques</a:t>
            </a:r>
            <a:endParaRPr lang="en-GB" dirty="0" smtClean="0">
              <a:solidFill>
                <a:schemeClr val="tx1"/>
              </a:solidFill>
            </a:endParaRPr>
          </a:p>
          <a:p>
            <a:pPr lvl="1" eaLnBrk="1" hangingPunct="1">
              <a:buFont typeface="Trebuchet MS" pitchFamily="34" charset="0"/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lvl="1" eaLnBrk="1" hangingPunct="1">
              <a:buFont typeface="Trebuchet MS" pitchFamily="34" charset="0"/>
              <a:buNone/>
            </a:pPr>
            <a:r>
              <a:rPr lang="en-GB" b="1" dirty="0" err="1" smtClean="0">
                <a:solidFill>
                  <a:schemeClr val="tx1"/>
                </a:solidFill>
              </a:rPr>
              <a:t>Besoin</a:t>
            </a:r>
            <a:r>
              <a:rPr lang="en-GB" b="1" dirty="0" smtClean="0">
                <a:solidFill>
                  <a:schemeClr val="tx1"/>
                </a:solidFill>
              </a:rPr>
              <a:t> urgent </a:t>
            </a:r>
            <a:r>
              <a:rPr lang="en-GB" b="1" dirty="0" err="1" smtClean="0">
                <a:solidFill>
                  <a:schemeClr val="tx1"/>
                </a:solidFill>
              </a:rPr>
              <a:t>d’inventaire</a:t>
            </a:r>
            <a:r>
              <a:rPr lang="en-GB" b="1" dirty="0" smtClean="0">
                <a:solidFill>
                  <a:schemeClr val="tx1"/>
                </a:solidFill>
              </a:rPr>
              <a:t> des </a:t>
            </a:r>
            <a:r>
              <a:rPr lang="en-GB" b="1" dirty="0" err="1" smtClean="0">
                <a:solidFill>
                  <a:schemeClr val="tx1"/>
                </a:solidFill>
              </a:rPr>
              <a:t>lacunes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dans</a:t>
            </a:r>
            <a:r>
              <a:rPr lang="en-GB" b="1" dirty="0" smtClean="0">
                <a:solidFill>
                  <a:schemeClr val="tx1"/>
                </a:solidFill>
              </a:rPr>
              <a:t> les </a:t>
            </a:r>
            <a:r>
              <a:rPr lang="en-GB" b="1" dirty="0" err="1" smtClean="0">
                <a:solidFill>
                  <a:schemeClr val="tx1"/>
                </a:solidFill>
              </a:rPr>
              <a:t>données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existantes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lvl="1" eaLnBrk="1" hangingPunct="1">
              <a:buFont typeface="Trebuchet MS" pitchFamily="34" charset="0"/>
              <a:buNone/>
            </a:pPr>
            <a:r>
              <a:rPr lang="en-GB" dirty="0" smtClean="0">
                <a:solidFill>
                  <a:schemeClr val="tx1"/>
                </a:solidFill>
              </a:rPr>
              <a:t>	ex.1: santé </a:t>
            </a:r>
            <a:r>
              <a:rPr lang="en-GB" dirty="0" err="1" smtClean="0">
                <a:solidFill>
                  <a:schemeClr val="tx1"/>
                </a:solidFill>
              </a:rPr>
              <a:t>environnementale</a:t>
            </a:r>
            <a:r>
              <a:rPr lang="en-GB" dirty="0" smtClean="0">
                <a:solidFill>
                  <a:schemeClr val="tx1"/>
                </a:solidFill>
              </a:rPr>
              <a:t>, de transports... </a:t>
            </a:r>
          </a:p>
          <a:p>
            <a:pPr lvl="1" eaLnBrk="1" hangingPunct="1">
              <a:buFont typeface="Trebuchet MS" pitchFamily="34" charset="0"/>
              <a:buNone/>
            </a:pPr>
            <a:r>
              <a:rPr lang="en-GB" dirty="0" smtClean="0">
                <a:solidFill>
                  <a:schemeClr val="tx1"/>
                </a:solidFill>
              </a:rPr>
              <a:t>	ex.2: ne pas </a:t>
            </a:r>
            <a:r>
              <a:rPr lang="en-GB" dirty="0" err="1" smtClean="0">
                <a:solidFill>
                  <a:schemeClr val="tx1"/>
                </a:solidFill>
              </a:rPr>
              <a:t>remplacer</a:t>
            </a:r>
            <a:r>
              <a:rPr lang="en-GB" dirty="0" smtClean="0">
                <a:solidFill>
                  <a:schemeClr val="tx1"/>
                </a:solidFill>
              </a:rPr>
              <a:t> les </a:t>
            </a:r>
            <a:r>
              <a:rPr lang="en-GB" dirty="0" err="1" smtClean="0">
                <a:solidFill>
                  <a:schemeClr val="tx1"/>
                </a:solidFill>
              </a:rPr>
              <a:t>recensements</a:t>
            </a:r>
            <a:r>
              <a:rPr lang="en-GB" dirty="0" smtClean="0">
                <a:solidFill>
                  <a:schemeClr val="tx1"/>
                </a:solidFill>
              </a:rPr>
              <a:t> par les </a:t>
            </a:r>
            <a:r>
              <a:rPr lang="en-GB" dirty="0" err="1" smtClean="0">
                <a:solidFill>
                  <a:schemeClr val="tx1"/>
                </a:solidFill>
              </a:rPr>
              <a:t>sondages</a:t>
            </a:r>
            <a:r>
              <a:rPr lang="en-GB" dirty="0" smtClean="0">
                <a:solidFill>
                  <a:schemeClr val="tx1"/>
                </a:solidFill>
              </a:rPr>
              <a:t>...</a:t>
            </a:r>
            <a:endParaRPr lang="en-GB" dirty="0" smtClean="0"/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788988" y="287338"/>
            <a:ext cx="7559675" cy="1196975"/>
          </a:xfrm>
          <a:ln w="9525"/>
        </p:spPr>
        <p:txBody>
          <a:bodyPr/>
          <a:lstStyle/>
          <a:p>
            <a:pPr marL="625475" indent="-625475"/>
            <a:r>
              <a:rPr lang="en-GB" dirty="0" smtClean="0">
                <a:sym typeface="Trebuchet MS" pitchFamily="34" charset="0"/>
              </a:rPr>
              <a:t>I.4	</a:t>
            </a:r>
            <a:r>
              <a:rPr lang="en-GB" dirty="0" err="1" smtClean="0">
                <a:sym typeface="Trebuchet MS" pitchFamily="34" charset="0"/>
              </a:rPr>
              <a:t>Besoin</a:t>
            </a:r>
            <a:r>
              <a:rPr lang="en-GB" dirty="0" smtClean="0">
                <a:sym typeface="Trebuchet MS" pitchFamily="34" charset="0"/>
              </a:rPr>
              <a:t> des </a:t>
            </a:r>
            <a:r>
              <a:rPr lang="en-GB" dirty="0" err="1" smtClean="0">
                <a:sym typeface="Trebuchet MS" pitchFamily="34" charset="0"/>
              </a:rPr>
              <a:t>Comptes</a:t>
            </a:r>
            <a:r>
              <a:rPr lang="en-GB" dirty="0" smtClean="0">
                <a:sym typeface="Trebuchet MS" pitchFamily="34" charset="0"/>
              </a:rPr>
              <a:t> Satellites </a:t>
            </a:r>
            <a:r>
              <a:rPr lang="en-GB" dirty="0" err="1" smtClean="0">
                <a:sym typeface="Trebuchet MS" pitchFamily="34" charset="0"/>
              </a:rPr>
              <a:t>environnementaux</a:t>
            </a:r>
            <a:r>
              <a:rPr lang="en-GB" dirty="0" smtClean="0">
                <a:sym typeface="Trebuchet MS" pitchFamily="34" charset="0"/>
              </a:rPr>
              <a:t> (CSE) et </a:t>
            </a:r>
            <a:r>
              <a:rPr lang="en-GB" dirty="0" err="1" smtClean="0">
                <a:sym typeface="Trebuchet MS" pitchFamily="34" charset="0"/>
              </a:rPr>
              <a:t>sociaux</a:t>
            </a:r>
            <a:r>
              <a:rPr lang="en-GB" dirty="0" smtClean="0">
                <a:sym typeface="Trebuchet MS" pitchFamily="34" charset="0"/>
              </a:rPr>
              <a:t> (CSS)</a:t>
            </a:r>
          </a:p>
        </p:txBody>
      </p:sp>
    </p:spTree>
    <p:extLst>
      <p:ext uri="{BB962C8B-B14F-4D97-AF65-F5344CB8AC3E}">
        <p14:creationId xmlns:p14="http://schemas.microsoft.com/office/powerpoint/2010/main" val="1748212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fp2011">
  <a:themeElements>
    <a:clrScheme name="BFP">
      <a:dk1>
        <a:srgbClr val="414141"/>
      </a:dk1>
      <a:lt1>
        <a:srgbClr val="FFFFFF"/>
      </a:lt1>
      <a:dk2>
        <a:srgbClr val="1B3B5A"/>
      </a:dk2>
      <a:lt2>
        <a:srgbClr val="FFFFFF"/>
      </a:lt2>
      <a:accent1>
        <a:srgbClr val="A5B1BE"/>
      </a:accent1>
      <a:accent2>
        <a:srgbClr val="FFC73B"/>
      </a:accent2>
      <a:accent3>
        <a:srgbClr val="2D687E"/>
      </a:accent3>
      <a:accent4>
        <a:srgbClr val="6DC3D2"/>
      </a:accent4>
      <a:accent5>
        <a:srgbClr val="1B3B5A"/>
      </a:accent5>
      <a:accent6>
        <a:srgbClr val="F58220"/>
      </a:accent6>
      <a:hlink>
        <a:srgbClr val="2D687E"/>
      </a:hlink>
      <a:folHlink>
        <a:srgbClr val="41414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fp2011">
  <a:themeElements>
    <a:clrScheme name="BFP">
      <a:dk1>
        <a:srgbClr val="414141"/>
      </a:dk1>
      <a:lt1>
        <a:srgbClr val="FFFFFF"/>
      </a:lt1>
      <a:dk2>
        <a:srgbClr val="1B3B5A"/>
      </a:dk2>
      <a:lt2>
        <a:srgbClr val="FFFFFF"/>
      </a:lt2>
      <a:accent1>
        <a:srgbClr val="A5B1BE"/>
      </a:accent1>
      <a:accent2>
        <a:srgbClr val="FFC73B"/>
      </a:accent2>
      <a:accent3>
        <a:srgbClr val="2D687E"/>
      </a:accent3>
      <a:accent4>
        <a:srgbClr val="6DC3D2"/>
      </a:accent4>
      <a:accent5>
        <a:srgbClr val="1B3B5A"/>
      </a:accent5>
      <a:accent6>
        <a:srgbClr val="F58220"/>
      </a:accent6>
      <a:hlink>
        <a:srgbClr val="2D687E"/>
      </a:hlink>
      <a:folHlink>
        <a:srgbClr val="41414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A142E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bfp2011</Template>
  <TotalTime>2003</TotalTime>
  <Pages>0</Pages>
  <Words>1125</Words>
  <Characters>0</Characters>
  <Application>Microsoft Office PowerPoint</Application>
  <PresentationFormat>On-screen Show (4:3)</PresentationFormat>
  <Lines>0</Lines>
  <Paragraphs>289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bfp2011</vt:lpstr>
      <vt:lpstr>1_bfp2011</vt:lpstr>
      <vt:lpstr>PowerPoint Presentation</vt:lpstr>
      <vt:lpstr>Plan de la présentation  |  Overzicht van de presentatie</vt:lpstr>
      <vt:lpstr>I.1 Bien-être (BE)  et Développement durable (DD) </vt:lpstr>
      <vt:lpstr>I.1  Approches du RPES (Rapport Stiglitz sur la mesure des perfor-mances économiques et du progrès social) et du RFDD du BfP </vt:lpstr>
      <vt:lpstr>I.2 Indicateurs synthétiques/multiples mesurant le développement</vt:lpstr>
      <vt:lpstr>I.3  PIB: indicateur central agrégé sur la base d’un système comptable: 3 optiques de la compta. nat. </vt:lpstr>
      <vt:lpstr>I.3 PIB: indicateur central agrégé sur la base d’un système comptable: 3 optiques de la compta. nat.</vt:lpstr>
      <vt:lpstr>I.3  Force et faiblesse du PIB comme indicateur synthétique</vt:lpstr>
      <vt:lpstr>I.4 Besoin des Comptes Satellites environnementaux (CSE) et sociaux (CSS)</vt:lpstr>
      <vt:lpstr>I.5  Force et faiblesse des autres indicateurs synthétiques</vt:lpstr>
      <vt:lpstr>II.1 Uitgebreide en beknopte IDO-set om ontwikkeling te meten</vt:lpstr>
      <vt:lpstr>www.indicators.be</vt:lpstr>
      <vt:lpstr>II.2 Trends evalueren ten opzichte van beleidsdoelstellingen</vt:lpstr>
      <vt:lpstr>II.3 Strategische balans van 25 sleutelindicatoren, 1992-2010</vt:lpstr>
      <vt:lpstr>II.4 Op pad om concrete doelstellingen op tijd te bereiken?</vt:lpstr>
      <vt:lpstr>II.5 Concrete doelstellingen als tussenstap op weg naar DO?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Pauwels</dc:creator>
  <cp:lastModifiedBy>Johan Pauwels</cp:lastModifiedBy>
  <cp:revision>124</cp:revision>
  <cp:lastPrinted>2012-11-22T08:02:50Z</cp:lastPrinted>
  <dcterms:created xsi:type="dcterms:W3CDTF">2012-11-21T10:29:33Z</dcterms:created>
  <dcterms:modified xsi:type="dcterms:W3CDTF">2012-11-26T08:19:12Z</dcterms:modified>
</cp:coreProperties>
</file>