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9" r:id="rId4"/>
    <p:sldId id="293" r:id="rId5"/>
    <p:sldId id="260" r:id="rId6"/>
    <p:sldId id="262" r:id="rId7"/>
    <p:sldId id="278" r:id="rId8"/>
    <p:sldId id="290" r:id="rId9"/>
    <p:sldId id="263" r:id="rId10"/>
    <p:sldId id="277" r:id="rId11"/>
    <p:sldId id="264" r:id="rId12"/>
    <p:sldId id="269" r:id="rId13"/>
    <p:sldId id="270" r:id="rId14"/>
    <p:sldId id="291" r:id="rId15"/>
    <p:sldId id="296" r:id="rId16"/>
    <p:sldId id="297" r:id="rId17"/>
    <p:sldId id="298" r:id="rId18"/>
    <p:sldId id="299" r:id="rId19"/>
    <p:sldId id="300" r:id="rId20"/>
    <p:sldId id="301" r:id="rId21"/>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43" d="100"/>
          <a:sy n="43" d="100"/>
        </p:scale>
        <p:origin x="-21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41242D-61C5-4FE7-A868-3EFCE123D287}" type="datetimeFigureOut">
              <a:rPr lang="en-US" smtClean="0"/>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70C1E5-5064-469E-A15B-1C56E7C17586}" type="slidenum">
              <a:rPr lang="en-US" smtClean="0"/>
              <a:t>‹#›</a:t>
            </a:fld>
            <a:endParaRPr lang="en-US"/>
          </a:p>
        </p:txBody>
      </p:sp>
    </p:spTree>
    <p:extLst>
      <p:ext uri="{BB962C8B-B14F-4D97-AF65-F5344CB8AC3E}">
        <p14:creationId xmlns:p14="http://schemas.microsoft.com/office/powerpoint/2010/main" val="2709904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41242D-61C5-4FE7-A868-3EFCE123D287}" type="datetimeFigureOut">
              <a:rPr lang="en-US" smtClean="0"/>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70C1E5-5064-469E-A15B-1C56E7C17586}" type="slidenum">
              <a:rPr lang="en-US" smtClean="0"/>
              <a:t>‹#›</a:t>
            </a:fld>
            <a:endParaRPr lang="en-US"/>
          </a:p>
        </p:txBody>
      </p:sp>
    </p:spTree>
    <p:extLst>
      <p:ext uri="{BB962C8B-B14F-4D97-AF65-F5344CB8AC3E}">
        <p14:creationId xmlns:p14="http://schemas.microsoft.com/office/powerpoint/2010/main" val="3580030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41242D-61C5-4FE7-A868-3EFCE123D287}" type="datetimeFigureOut">
              <a:rPr lang="en-US" smtClean="0"/>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70C1E5-5064-469E-A15B-1C56E7C17586}" type="slidenum">
              <a:rPr lang="en-US" smtClean="0"/>
              <a:t>‹#›</a:t>
            </a:fld>
            <a:endParaRPr lang="en-US"/>
          </a:p>
        </p:txBody>
      </p:sp>
    </p:spTree>
    <p:extLst>
      <p:ext uri="{BB962C8B-B14F-4D97-AF65-F5344CB8AC3E}">
        <p14:creationId xmlns:p14="http://schemas.microsoft.com/office/powerpoint/2010/main" val="617030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41242D-61C5-4FE7-A868-3EFCE123D287}" type="datetimeFigureOut">
              <a:rPr lang="en-US" smtClean="0"/>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70C1E5-5064-469E-A15B-1C56E7C17586}" type="slidenum">
              <a:rPr lang="en-US" smtClean="0"/>
              <a:t>‹#›</a:t>
            </a:fld>
            <a:endParaRPr lang="en-US"/>
          </a:p>
        </p:txBody>
      </p:sp>
    </p:spTree>
    <p:extLst>
      <p:ext uri="{BB962C8B-B14F-4D97-AF65-F5344CB8AC3E}">
        <p14:creationId xmlns:p14="http://schemas.microsoft.com/office/powerpoint/2010/main" val="1071789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41242D-61C5-4FE7-A868-3EFCE123D287}" type="datetimeFigureOut">
              <a:rPr lang="en-US" smtClean="0"/>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70C1E5-5064-469E-A15B-1C56E7C17586}" type="slidenum">
              <a:rPr lang="en-US" smtClean="0"/>
              <a:t>‹#›</a:t>
            </a:fld>
            <a:endParaRPr lang="en-US"/>
          </a:p>
        </p:txBody>
      </p:sp>
    </p:spTree>
    <p:extLst>
      <p:ext uri="{BB962C8B-B14F-4D97-AF65-F5344CB8AC3E}">
        <p14:creationId xmlns:p14="http://schemas.microsoft.com/office/powerpoint/2010/main" val="985781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41242D-61C5-4FE7-A868-3EFCE123D287}" type="datetimeFigureOut">
              <a:rPr lang="en-US" smtClean="0"/>
              <a:t>11/27/2012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70C1E5-5064-469E-A15B-1C56E7C17586}" type="slidenum">
              <a:rPr lang="en-US" smtClean="0"/>
              <a:t>‹#›</a:t>
            </a:fld>
            <a:endParaRPr lang="en-US"/>
          </a:p>
        </p:txBody>
      </p:sp>
    </p:spTree>
    <p:extLst>
      <p:ext uri="{BB962C8B-B14F-4D97-AF65-F5344CB8AC3E}">
        <p14:creationId xmlns:p14="http://schemas.microsoft.com/office/powerpoint/2010/main" val="2337042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41242D-61C5-4FE7-A868-3EFCE123D287}" type="datetimeFigureOut">
              <a:rPr lang="en-US" smtClean="0"/>
              <a:t>11/27/2012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70C1E5-5064-469E-A15B-1C56E7C17586}" type="slidenum">
              <a:rPr lang="en-US" smtClean="0"/>
              <a:t>‹#›</a:t>
            </a:fld>
            <a:endParaRPr lang="en-US"/>
          </a:p>
        </p:txBody>
      </p:sp>
    </p:spTree>
    <p:extLst>
      <p:ext uri="{BB962C8B-B14F-4D97-AF65-F5344CB8AC3E}">
        <p14:creationId xmlns:p14="http://schemas.microsoft.com/office/powerpoint/2010/main" val="3918086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41242D-61C5-4FE7-A868-3EFCE123D287}" type="datetimeFigureOut">
              <a:rPr lang="en-US" smtClean="0"/>
              <a:t>11/27/2012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70C1E5-5064-469E-A15B-1C56E7C17586}" type="slidenum">
              <a:rPr lang="en-US" smtClean="0"/>
              <a:t>‹#›</a:t>
            </a:fld>
            <a:endParaRPr lang="en-US"/>
          </a:p>
        </p:txBody>
      </p:sp>
    </p:spTree>
    <p:extLst>
      <p:ext uri="{BB962C8B-B14F-4D97-AF65-F5344CB8AC3E}">
        <p14:creationId xmlns:p14="http://schemas.microsoft.com/office/powerpoint/2010/main" val="78645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41242D-61C5-4FE7-A868-3EFCE123D287}" type="datetimeFigureOut">
              <a:rPr lang="en-US" smtClean="0"/>
              <a:t>11/27/2012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70C1E5-5064-469E-A15B-1C56E7C17586}" type="slidenum">
              <a:rPr lang="en-US" smtClean="0"/>
              <a:t>‹#›</a:t>
            </a:fld>
            <a:endParaRPr lang="en-US"/>
          </a:p>
        </p:txBody>
      </p:sp>
    </p:spTree>
    <p:extLst>
      <p:ext uri="{BB962C8B-B14F-4D97-AF65-F5344CB8AC3E}">
        <p14:creationId xmlns:p14="http://schemas.microsoft.com/office/powerpoint/2010/main" val="909524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41242D-61C5-4FE7-A868-3EFCE123D287}" type="datetimeFigureOut">
              <a:rPr lang="en-US" smtClean="0"/>
              <a:t>11/27/2012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70C1E5-5064-469E-A15B-1C56E7C17586}" type="slidenum">
              <a:rPr lang="en-US" smtClean="0"/>
              <a:t>‹#›</a:t>
            </a:fld>
            <a:endParaRPr lang="en-US"/>
          </a:p>
        </p:txBody>
      </p:sp>
    </p:spTree>
    <p:extLst>
      <p:ext uri="{BB962C8B-B14F-4D97-AF65-F5344CB8AC3E}">
        <p14:creationId xmlns:p14="http://schemas.microsoft.com/office/powerpoint/2010/main" val="1556776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41242D-61C5-4FE7-A868-3EFCE123D287}" type="datetimeFigureOut">
              <a:rPr lang="en-US" smtClean="0"/>
              <a:t>11/27/2012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70C1E5-5064-469E-A15B-1C56E7C17586}" type="slidenum">
              <a:rPr lang="en-US" smtClean="0"/>
              <a:t>‹#›</a:t>
            </a:fld>
            <a:endParaRPr lang="en-US"/>
          </a:p>
        </p:txBody>
      </p:sp>
    </p:spTree>
    <p:extLst>
      <p:ext uri="{BB962C8B-B14F-4D97-AF65-F5344CB8AC3E}">
        <p14:creationId xmlns:p14="http://schemas.microsoft.com/office/powerpoint/2010/main" val="3132173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41242D-61C5-4FE7-A868-3EFCE123D287}" type="datetimeFigureOut">
              <a:rPr lang="en-US" smtClean="0"/>
              <a:t>11/27/2012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70C1E5-5064-469E-A15B-1C56E7C17586}" type="slidenum">
              <a:rPr lang="en-US" smtClean="0"/>
              <a:t>‹#›</a:t>
            </a:fld>
            <a:endParaRPr lang="en-US"/>
          </a:p>
        </p:txBody>
      </p:sp>
    </p:spTree>
    <p:extLst>
      <p:ext uri="{BB962C8B-B14F-4D97-AF65-F5344CB8AC3E}">
        <p14:creationId xmlns:p14="http://schemas.microsoft.com/office/powerpoint/2010/main" val="126273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uclouvain.be/en-core.htm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539552" y="1844824"/>
            <a:ext cx="8064896" cy="1363960"/>
          </a:xfrm>
          <a:prstGeom prst="roundRect">
            <a:avLst/>
          </a:prstGeom>
          <a:solidFill>
            <a:srgbClr val="3333B2"/>
          </a:solidFill>
          <a:ln>
            <a:solidFill>
              <a:srgbClr val="3333B2"/>
            </a:solidFill>
          </a:ln>
          <a:effectLst>
            <a:outerShdw blurRad="114300" dist="152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323528" y="1844824"/>
            <a:ext cx="8568952" cy="1363960"/>
          </a:xfrm>
        </p:spPr>
        <p:txBody>
          <a:bodyPr>
            <a:noAutofit/>
          </a:bodyPr>
          <a:lstStyle/>
          <a:p>
            <a:r>
              <a:rPr lang="nl-BE" sz="2800" dirty="0" smtClean="0">
                <a:solidFill>
                  <a:schemeClr val="bg1"/>
                </a:solidFill>
              </a:rPr>
              <a:t>Voorbij het BBP : welzijn, ongelijkheid en </a:t>
            </a:r>
            <a:r>
              <a:rPr lang="en-US" sz="2800" dirty="0" err="1" smtClean="0">
                <a:solidFill>
                  <a:schemeClr val="bg1"/>
                </a:solidFill>
              </a:rPr>
              <a:t>armoede</a:t>
            </a:r>
            <a:r>
              <a:rPr lang="nl-BE" sz="2800" dirty="0" smtClean="0">
                <a:solidFill>
                  <a:schemeClr val="bg1"/>
                </a:solidFill>
              </a:rPr>
              <a:t/>
            </a:r>
            <a:br>
              <a:rPr lang="nl-BE" sz="2800" dirty="0" smtClean="0">
                <a:solidFill>
                  <a:schemeClr val="bg1"/>
                </a:solidFill>
              </a:rPr>
            </a:br>
            <a:r>
              <a:rPr lang="fr-FR" sz="2800" dirty="0" smtClean="0">
                <a:solidFill>
                  <a:schemeClr val="bg1"/>
                </a:solidFill>
              </a:rPr>
              <a:t>Au-delà du PIB : le bien-être, l’inégalité et la </a:t>
            </a:r>
            <a:r>
              <a:rPr lang="en-US" sz="2800" dirty="0" err="1" smtClean="0">
                <a:solidFill>
                  <a:schemeClr val="bg1"/>
                </a:solidFill>
              </a:rPr>
              <a:t>pauvreté</a:t>
            </a:r>
            <a:endParaRPr lang="en-US" sz="2800" dirty="0">
              <a:solidFill>
                <a:schemeClr val="bg1"/>
              </a:solidFill>
            </a:endParaRPr>
          </a:p>
        </p:txBody>
      </p:sp>
      <p:sp>
        <p:nvSpPr>
          <p:cNvPr id="3" name="Subtitle 2"/>
          <p:cNvSpPr>
            <a:spLocks noGrp="1"/>
          </p:cNvSpPr>
          <p:nvPr>
            <p:ph type="subTitle" idx="1"/>
          </p:nvPr>
        </p:nvSpPr>
        <p:spPr>
          <a:xfrm>
            <a:off x="1403648" y="3861048"/>
            <a:ext cx="6400800" cy="1968624"/>
          </a:xfrm>
        </p:spPr>
        <p:txBody>
          <a:bodyPr>
            <a:normAutofit lnSpcReduction="10000"/>
          </a:bodyPr>
          <a:lstStyle/>
          <a:p>
            <a:r>
              <a:rPr lang="nl-BE" sz="2400" dirty="0">
                <a:solidFill>
                  <a:schemeClr val="tx1"/>
                </a:solidFill>
              </a:rPr>
              <a:t>Koen Decancq (CSB, UA)</a:t>
            </a:r>
            <a:endParaRPr lang="en-US" sz="2400" dirty="0">
              <a:solidFill>
                <a:schemeClr val="tx1"/>
              </a:solidFill>
            </a:endParaRPr>
          </a:p>
          <a:p>
            <a:r>
              <a:rPr lang="nl-BE" sz="2400" dirty="0" smtClean="0">
                <a:solidFill>
                  <a:schemeClr val="tx1"/>
                </a:solidFill>
              </a:rPr>
              <a:t>François Maniquet (CORE, UCL)</a:t>
            </a:r>
          </a:p>
          <a:p>
            <a:endParaRPr lang="nl-BE" sz="2400" dirty="0" smtClean="0">
              <a:solidFill>
                <a:schemeClr val="tx1"/>
              </a:solidFill>
            </a:endParaRPr>
          </a:p>
          <a:p>
            <a:endParaRPr lang="nl-BE" sz="2400" dirty="0">
              <a:solidFill>
                <a:schemeClr val="tx1"/>
              </a:solidFill>
            </a:endParaRPr>
          </a:p>
          <a:p>
            <a:r>
              <a:rPr lang="nl-BE" sz="2000" dirty="0" smtClean="0">
                <a:solidFill>
                  <a:schemeClr val="tx1"/>
                </a:solidFill>
              </a:rPr>
              <a:t>Symposium Senaat - </a:t>
            </a:r>
            <a:r>
              <a:rPr lang="nl-BE" sz="2000" dirty="0" err="1" smtClean="0">
                <a:solidFill>
                  <a:schemeClr val="tx1"/>
                </a:solidFill>
              </a:rPr>
              <a:t>Sénat</a:t>
            </a:r>
            <a:r>
              <a:rPr lang="nl-BE" sz="2000" dirty="0" smtClean="0">
                <a:solidFill>
                  <a:schemeClr val="tx1"/>
                </a:solidFill>
              </a:rPr>
              <a:t>  26.11.2012  </a:t>
            </a:r>
          </a:p>
        </p:txBody>
      </p:sp>
      <p:pic>
        <p:nvPicPr>
          <p:cNvPr id="1026" name="Picture 2" descr="http://www.uclouvain.be/cps/ucl/doc/ucl/images/icones/espace.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457200"/>
            <a:ext cx="190500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10163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229600" cy="652934"/>
          </a:xfrm>
        </p:spPr>
        <p:txBody>
          <a:bodyPr>
            <a:normAutofit fontScale="90000"/>
          </a:bodyPr>
          <a:lstStyle/>
          <a:p>
            <a:pPr algn="l"/>
            <a:r>
              <a:rPr lang="nl-BE" sz="3200" dirty="0">
                <a:solidFill>
                  <a:schemeClr val="accent1">
                    <a:lumMod val="75000"/>
                  </a:schemeClr>
                </a:solidFill>
              </a:rPr>
              <a:t>Wat is een goede maatstaf voor individueel welzijn?</a:t>
            </a:r>
            <a:r>
              <a:rPr lang="nl-BE" sz="3200" dirty="0" smtClean="0">
                <a:solidFill>
                  <a:schemeClr val="accent1">
                    <a:lumMod val="75000"/>
                  </a:schemeClr>
                </a:solidFill>
              </a:rPr>
              <a:t/>
            </a:r>
            <a:br>
              <a:rPr lang="nl-BE" sz="3200" dirty="0" smtClean="0">
                <a:solidFill>
                  <a:schemeClr val="accent1">
                    <a:lumMod val="75000"/>
                  </a:schemeClr>
                </a:solidFill>
              </a:rPr>
            </a:br>
            <a:r>
              <a:rPr lang="nl-BE" sz="2000" dirty="0">
                <a:solidFill>
                  <a:schemeClr val="accent1">
                    <a:lumMod val="75000"/>
                  </a:schemeClr>
                </a:solidFill>
              </a:rPr>
              <a:t>Antwoord </a:t>
            </a:r>
            <a:r>
              <a:rPr lang="nl-BE" sz="2000" dirty="0" smtClean="0">
                <a:solidFill>
                  <a:schemeClr val="accent1">
                    <a:lumMod val="75000"/>
                  </a:schemeClr>
                </a:solidFill>
              </a:rPr>
              <a:t>4: Equivalent inkomen</a:t>
            </a:r>
            <a:endParaRPr lang="en-US" sz="3200" dirty="0">
              <a:solidFill>
                <a:schemeClr val="accent1">
                  <a:lumMod val="75000"/>
                </a:schemeClr>
              </a:solidFill>
            </a:endParaRPr>
          </a:p>
        </p:txBody>
      </p:sp>
      <p:sp>
        <p:nvSpPr>
          <p:cNvPr id="3" name="Content Placeholder 2"/>
          <p:cNvSpPr>
            <a:spLocks noGrp="1"/>
          </p:cNvSpPr>
          <p:nvPr>
            <p:ph idx="1"/>
          </p:nvPr>
        </p:nvSpPr>
        <p:spPr>
          <a:xfrm>
            <a:off x="457200" y="1412776"/>
            <a:ext cx="8229600" cy="5184576"/>
          </a:xfrm>
        </p:spPr>
        <p:txBody>
          <a:bodyPr>
            <a:normAutofit/>
          </a:bodyPr>
          <a:lstStyle/>
          <a:p>
            <a:pPr>
              <a:buBlip>
                <a:blip r:embed="rId2"/>
              </a:buBlip>
            </a:pPr>
            <a:r>
              <a:rPr lang="nl-BE" sz="1800" dirty="0" smtClean="0"/>
              <a:t>Wat dan wel? </a:t>
            </a:r>
          </a:p>
          <a:p>
            <a:pPr>
              <a:buBlip>
                <a:blip r:embed="rId2"/>
              </a:buBlip>
            </a:pPr>
            <a:r>
              <a:rPr lang="nl-BE" sz="1800" dirty="0" smtClean="0"/>
              <a:t>Ons antwoord: </a:t>
            </a:r>
            <a:r>
              <a:rPr lang="nl-BE" sz="1800" b="1" dirty="0" smtClean="0"/>
              <a:t>equivalent inkomen</a:t>
            </a:r>
          </a:p>
          <a:p>
            <a:pPr>
              <a:buBlip>
                <a:blip r:embed="rId2"/>
              </a:buBlip>
            </a:pPr>
            <a:r>
              <a:rPr lang="nl-BE" sz="1800" dirty="0" smtClean="0"/>
              <a:t>Het </a:t>
            </a:r>
            <a:r>
              <a:rPr lang="nl-BE" sz="1800" i="1" dirty="0" smtClean="0"/>
              <a:t>inkomensniveau</a:t>
            </a:r>
            <a:r>
              <a:rPr lang="nl-BE" sz="1800" dirty="0" smtClean="0"/>
              <a:t> dat een referentie-situatie </a:t>
            </a:r>
            <a:r>
              <a:rPr lang="nl-BE" sz="1800" i="1" dirty="0" smtClean="0"/>
              <a:t>equivalent</a:t>
            </a:r>
            <a:r>
              <a:rPr lang="nl-BE" sz="1800" dirty="0" smtClean="0"/>
              <a:t> maakt aan de huidige situatie, volgens het individu zelf (wat haar even gelukkig maakt)</a:t>
            </a:r>
            <a:endParaRPr lang="nl-BE" sz="1800" dirty="0"/>
          </a:p>
          <a:p>
            <a:pPr>
              <a:buBlip>
                <a:blip r:embed="rId2"/>
              </a:buBlip>
            </a:pPr>
            <a:endParaRPr lang="nl-BE" sz="1800" dirty="0" smtClean="0"/>
          </a:p>
          <a:p>
            <a:pPr>
              <a:buBlip>
                <a:blip r:embed="rId2"/>
              </a:buBlip>
            </a:pPr>
            <a:r>
              <a:rPr lang="nl-BE" sz="1800" dirty="0" smtClean="0"/>
              <a:t>Laat ons als referentie-situatie kiezen: </a:t>
            </a:r>
            <a:r>
              <a:rPr lang="nl-BE" sz="1800" b="1" dirty="0" smtClean="0"/>
              <a:t>uitstekende gezondheid </a:t>
            </a:r>
            <a:r>
              <a:rPr lang="nl-BE" sz="1800" dirty="0" smtClean="0"/>
              <a:t>en een </a:t>
            </a:r>
            <a:r>
              <a:rPr lang="nl-BE" sz="1800" b="1" dirty="0" smtClean="0"/>
              <a:t>goed huis</a:t>
            </a:r>
          </a:p>
          <a:p>
            <a:pPr marL="0" indent="0">
              <a:buNone/>
            </a:pPr>
            <a:endParaRPr lang="nl-BE" sz="1800" b="1" dirty="0" smtClean="0"/>
          </a:p>
          <a:p>
            <a:pPr>
              <a:buBlip>
                <a:blip r:embed="rId2"/>
              </a:buBlip>
            </a:pPr>
            <a:r>
              <a:rPr lang="en-US" sz="1800" dirty="0" smtClean="0"/>
              <a:t>We </a:t>
            </a:r>
            <a:r>
              <a:rPr lang="en-US" sz="1800" dirty="0" err="1"/>
              <a:t>meten</a:t>
            </a:r>
            <a:r>
              <a:rPr lang="en-US" sz="1800" dirty="0"/>
              <a:t> het </a:t>
            </a:r>
            <a:r>
              <a:rPr lang="en-US" sz="1800" dirty="0" err="1"/>
              <a:t>inkomensniveau</a:t>
            </a:r>
            <a:r>
              <a:rPr lang="en-US" sz="1800" dirty="0"/>
              <a:t> </a:t>
            </a:r>
            <a:r>
              <a:rPr lang="en-US" sz="1800" dirty="0" err="1"/>
              <a:t>dat</a:t>
            </a:r>
            <a:r>
              <a:rPr lang="en-US" sz="1800" dirty="0"/>
              <a:t> </a:t>
            </a:r>
            <a:r>
              <a:rPr lang="en-US" sz="1800" dirty="0" smtClean="0"/>
              <a:t>Anna </a:t>
            </a:r>
            <a:r>
              <a:rPr lang="nl-BE" sz="1800" dirty="0"/>
              <a:t>in de referentie-situatie (met uitstekende gezondheid en een goed huis) </a:t>
            </a:r>
            <a:r>
              <a:rPr lang="nl-BE" sz="1800" dirty="0" smtClean="0"/>
              <a:t>even gelukkig zou maken als haar huidige situatie (1000 </a:t>
            </a:r>
            <a:r>
              <a:rPr lang="nl-BE" sz="1800" dirty="0"/>
              <a:t>€; uitstekende gezondheid; gemiddeld huis) </a:t>
            </a:r>
            <a:endParaRPr lang="nl-BE" sz="1800" dirty="0" smtClean="0"/>
          </a:p>
          <a:p>
            <a:pPr>
              <a:buBlip>
                <a:blip r:embed="rId2"/>
              </a:buBlip>
            </a:pPr>
            <a:r>
              <a:rPr lang="nl-BE" sz="1800" dirty="0" smtClean="0"/>
              <a:t>We bekomen 900 €. </a:t>
            </a:r>
          </a:p>
          <a:p>
            <a:pPr>
              <a:buBlip>
                <a:blip r:embed="rId2"/>
              </a:buBlip>
            </a:pPr>
            <a:r>
              <a:rPr lang="en-US" sz="1800" dirty="0"/>
              <a:t>We </a:t>
            </a:r>
            <a:r>
              <a:rPr lang="en-US" sz="1800" dirty="0" err="1"/>
              <a:t>meten</a:t>
            </a:r>
            <a:r>
              <a:rPr lang="en-US" sz="1800" dirty="0"/>
              <a:t> het </a:t>
            </a:r>
            <a:r>
              <a:rPr lang="en-US" sz="1800" dirty="0" err="1"/>
              <a:t>inkomensniveau</a:t>
            </a:r>
            <a:r>
              <a:rPr lang="en-US" sz="1800" dirty="0"/>
              <a:t> </a:t>
            </a:r>
            <a:r>
              <a:rPr lang="en-US" sz="1800" dirty="0" err="1"/>
              <a:t>dat</a:t>
            </a:r>
            <a:r>
              <a:rPr lang="en-US" sz="1800" dirty="0"/>
              <a:t> </a:t>
            </a:r>
            <a:r>
              <a:rPr lang="en-US" sz="1800" dirty="0" smtClean="0"/>
              <a:t>Benny </a:t>
            </a:r>
            <a:r>
              <a:rPr lang="nl-BE" sz="1800" dirty="0" smtClean="0"/>
              <a:t>in </a:t>
            </a:r>
            <a:r>
              <a:rPr lang="nl-BE" sz="1800" dirty="0"/>
              <a:t>de referentie-situatie (met uitstekende gezondheid en een goed huis) even gelukkig zou maken als </a:t>
            </a:r>
            <a:r>
              <a:rPr lang="nl-BE" sz="1800" dirty="0" smtClean="0"/>
              <a:t>zijn huidige </a:t>
            </a:r>
            <a:r>
              <a:rPr lang="nl-BE" sz="1800" dirty="0"/>
              <a:t>situatie (</a:t>
            </a:r>
            <a:r>
              <a:rPr lang="nl-BE" sz="1800" dirty="0" smtClean="0"/>
              <a:t>1500 </a:t>
            </a:r>
            <a:r>
              <a:rPr lang="nl-BE" sz="1800" dirty="0"/>
              <a:t>€; </a:t>
            </a:r>
            <a:r>
              <a:rPr lang="nl-BE" sz="1800" dirty="0" smtClean="0"/>
              <a:t>ongezond; slecht </a:t>
            </a:r>
            <a:r>
              <a:rPr lang="nl-BE" sz="1800" dirty="0"/>
              <a:t>huis) </a:t>
            </a:r>
          </a:p>
          <a:p>
            <a:pPr>
              <a:buBlip>
                <a:blip r:embed="rId2"/>
              </a:buBlip>
            </a:pPr>
            <a:r>
              <a:rPr lang="nl-BE" sz="1800" dirty="0" smtClean="0"/>
              <a:t>We bekomen 700 €. </a:t>
            </a:r>
            <a:endParaRPr lang="nl-BE" sz="1800" dirty="0"/>
          </a:p>
          <a:p>
            <a:pPr>
              <a:buBlip>
                <a:blip r:embed="rId2"/>
              </a:buBlip>
            </a:pPr>
            <a:r>
              <a:rPr lang="nl-BE" sz="1800" dirty="0" smtClean="0"/>
              <a:t>En zo verder…</a:t>
            </a:r>
          </a:p>
          <a:p>
            <a:pPr>
              <a:buBlip>
                <a:blip r:embed="rId2"/>
              </a:buBlip>
            </a:pPr>
            <a:endParaRPr lang="nl-BE" sz="1800" dirty="0"/>
          </a:p>
          <a:p>
            <a:pPr>
              <a:buBlip>
                <a:blip r:embed="rId2"/>
              </a:buBlip>
            </a:pPr>
            <a:endParaRPr lang="en-US" sz="1800" dirty="0"/>
          </a:p>
          <a:p>
            <a:pPr>
              <a:buBlip>
                <a:blip r:embed="rId2"/>
              </a:buBlip>
            </a:pPr>
            <a:endParaRPr lang="nl-BE" sz="1800" dirty="0" smtClean="0"/>
          </a:p>
          <a:p>
            <a:pPr>
              <a:buBlip>
                <a:blip r:embed="rId2"/>
              </a:buBlip>
            </a:pPr>
            <a:endParaRPr lang="nl-BE" sz="1800" dirty="0"/>
          </a:p>
          <a:p>
            <a:pPr>
              <a:buBlip>
                <a:blip r:embed="rId2"/>
              </a:buBlip>
            </a:pPr>
            <a:endParaRPr lang="nl-BE" sz="1800" dirty="0" smtClean="0"/>
          </a:p>
          <a:p>
            <a:pPr>
              <a:buBlip>
                <a:blip r:embed="rId2"/>
              </a:buBlip>
            </a:pPr>
            <a:endParaRPr lang="nl-BE" sz="1800" dirty="0"/>
          </a:p>
          <a:p>
            <a:pPr>
              <a:buBlip>
                <a:blip r:embed="rId2"/>
              </a:buBlip>
            </a:pPr>
            <a:endParaRPr lang="nl-BE" sz="1800" dirty="0" smtClean="0"/>
          </a:p>
          <a:p>
            <a:pPr>
              <a:buBlip>
                <a:blip r:embed="rId2"/>
              </a:buBlip>
            </a:pPr>
            <a:endParaRPr lang="nl-BE" sz="1800" dirty="0"/>
          </a:p>
          <a:p>
            <a:pPr>
              <a:buBlip>
                <a:blip r:embed="rId2"/>
              </a:buBlip>
            </a:pPr>
            <a:endParaRPr lang="nl-BE" sz="1800" dirty="0" smtClean="0"/>
          </a:p>
          <a:p>
            <a:pPr>
              <a:buBlip>
                <a:blip r:embed="rId2"/>
              </a:buBlip>
            </a:pPr>
            <a:endParaRPr lang="nl-BE" sz="1800" dirty="0"/>
          </a:p>
          <a:p>
            <a:pPr>
              <a:buBlip>
                <a:blip r:embed="rId2"/>
              </a:buBlip>
            </a:pPr>
            <a:endParaRPr lang="nl-BE" sz="1800" dirty="0" smtClean="0"/>
          </a:p>
          <a:p>
            <a:pPr>
              <a:buBlip>
                <a:blip r:embed="rId2"/>
              </a:buBlip>
            </a:pPr>
            <a:endParaRPr lang="nl-BE" sz="1800" dirty="0" smtClean="0"/>
          </a:p>
        </p:txBody>
      </p:sp>
    </p:spTree>
    <p:extLst>
      <p:ext uri="{BB962C8B-B14F-4D97-AF65-F5344CB8AC3E}">
        <p14:creationId xmlns:p14="http://schemas.microsoft.com/office/powerpoint/2010/main" val="86160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229600" cy="652934"/>
          </a:xfrm>
        </p:spPr>
        <p:txBody>
          <a:bodyPr>
            <a:normAutofit fontScale="90000"/>
          </a:bodyPr>
          <a:lstStyle/>
          <a:p>
            <a:pPr algn="l"/>
            <a:r>
              <a:rPr lang="nl-BE" sz="3200" dirty="0">
                <a:solidFill>
                  <a:schemeClr val="accent1">
                    <a:lumMod val="75000"/>
                  </a:schemeClr>
                </a:solidFill>
              </a:rPr>
              <a:t>Wat is een goede maatstaf voor individueel welzijn?</a:t>
            </a:r>
            <a:r>
              <a:rPr lang="nl-BE" sz="3200" dirty="0" smtClean="0">
                <a:solidFill>
                  <a:schemeClr val="accent1">
                    <a:lumMod val="75000"/>
                  </a:schemeClr>
                </a:solidFill>
              </a:rPr>
              <a:t/>
            </a:r>
            <a:br>
              <a:rPr lang="nl-BE" sz="3200" dirty="0" smtClean="0">
                <a:solidFill>
                  <a:schemeClr val="accent1">
                    <a:lumMod val="75000"/>
                  </a:schemeClr>
                </a:solidFill>
              </a:rPr>
            </a:br>
            <a:r>
              <a:rPr lang="nl-BE" sz="2000" dirty="0">
                <a:solidFill>
                  <a:schemeClr val="accent1">
                    <a:lumMod val="75000"/>
                  </a:schemeClr>
                </a:solidFill>
              </a:rPr>
              <a:t>Antwoord 4: Equivalent inkomen</a:t>
            </a:r>
            <a:endParaRPr lang="en-US" sz="3200" dirty="0">
              <a:solidFill>
                <a:schemeClr val="accent1">
                  <a:lumMod val="75000"/>
                </a:schemeClr>
              </a:solidFill>
            </a:endParaRPr>
          </a:p>
        </p:txBody>
      </p:sp>
      <p:sp>
        <p:nvSpPr>
          <p:cNvPr id="3" name="Content Placeholder 2"/>
          <p:cNvSpPr>
            <a:spLocks noGrp="1"/>
          </p:cNvSpPr>
          <p:nvPr>
            <p:ph idx="1"/>
          </p:nvPr>
        </p:nvSpPr>
        <p:spPr>
          <a:xfrm>
            <a:off x="457200" y="1412776"/>
            <a:ext cx="8229600" cy="5184576"/>
          </a:xfrm>
        </p:spPr>
        <p:txBody>
          <a:bodyPr>
            <a:normAutofit/>
          </a:bodyPr>
          <a:lstStyle/>
          <a:p>
            <a:pPr>
              <a:buBlip>
                <a:blip r:embed="rId2"/>
              </a:buBlip>
            </a:pPr>
            <a:r>
              <a:rPr lang="nl-BE" sz="1800" dirty="0" smtClean="0"/>
              <a:t>Dit geeft in het voorbeeld: </a:t>
            </a:r>
          </a:p>
          <a:p>
            <a:pPr>
              <a:buBlip>
                <a:blip r:embed="rId2"/>
              </a:buBlip>
            </a:pPr>
            <a:endParaRPr lang="nl-BE" sz="1800" dirty="0"/>
          </a:p>
          <a:p>
            <a:pPr>
              <a:buBlip>
                <a:blip r:embed="rId2"/>
              </a:buBlip>
            </a:pPr>
            <a:endParaRPr lang="nl-BE" sz="1800" dirty="0" smtClean="0"/>
          </a:p>
          <a:p>
            <a:pPr>
              <a:buBlip>
                <a:blip r:embed="rId2"/>
              </a:buBlip>
            </a:pPr>
            <a:endParaRPr lang="nl-BE" sz="1800" dirty="0"/>
          </a:p>
          <a:p>
            <a:pPr>
              <a:buBlip>
                <a:blip r:embed="rId2"/>
              </a:buBlip>
            </a:pPr>
            <a:endParaRPr lang="nl-BE" sz="1800" dirty="0" smtClean="0"/>
          </a:p>
          <a:p>
            <a:pPr>
              <a:buBlip>
                <a:blip r:embed="rId2"/>
              </a:buBlip>
            </a:pPr>
            <a:endParaRPr lang="nl-BE" sz="1800" dirty="0"/>
          </a:p>
          <a:p>
            <a:pPr>
              <a:buBlip>
                <a:blip r:embed="rId2"/>
              </a:buBlip>
            </a:pPr>
            <a:endParaRPr lang="nl-BE" sz="1800" dirty="0" smtClean="0"/>
          </a:p>
          <a:p>
            <a:pPr>
              <a:buBlip>
                <a:blip r:embed="rId2"/>
              </a:buBlip>
            </a:pPr>
            <a:endParaRPr lang="nl-BE" sz="1800" dirty="0" smtClean="0"/>
          </a:p>
          <a:p>
            <a:pPr>
              <a:buBlip>
                <a:blip r:embed="rId2"/>
              </a:buBlip>
            </a:pPr>
            <a:r>
              <a:rPr lang="nl-BE" sz="1800" b="1" dirty="0" smtClean="0"/>
              <a:t>Voordelen: </a:t>
            </a:r>
            <a:endParaRPr lang="nl-BE" sz="1800" dirty="0" smtClean="0"/>
          </a:p>
          <a:p>
            <a:pPr lvl="1">
              <a:buBlip>
                <a:blip r:embed="rId2"/>
              </a:buBlip>
            </a:pPr>
            <a:r>
              <a:rPr lang="nl-BE" sz="1800" dirty="0" smtClean="0"/>
              <a:t>Multidimensionaal (brengt verschillen tussen mensen in rekening)</a:t>
            </a:r>
          </a:p>
          <a:p>
            <a:pPr lvl="1">
              <a:buBlip>
                <a:blip r:embed="rId2"/>
              </a:buBlip>
            </a:pPr>
            <a:r>
              <a:rPr lang="nl-BE" sz="1800" dirty="0" smtClean="0"/>
              <a:t>Respecteert de persoonlijk visie op “het goede leven”</a:t>
            </a:r>
          </a:p>
          <a:p>
            <a:pPr lvl="1">
              <a:buBlip>
                <a:blip r:embed="rId2"/>
              </a:buBlip>
            </a:pPr>
            <a:r>
              <a:rPr lang="nl-BE" sz="1800" dirty="0" smtClean="0"/>
              <a:t>Corrigeert voor dure smaken en aanpassing</a:t>
            </a:r>
          </a:p>
        </p:txBody>
      </p:sp>
      <p:graphicFrame>
        <p:nvGraphicFramePr>
          <p:cNvPr id="6" name="Table 5"/>
          <p:cNvGraphicFramePr>
            <a:graphicFrameLocks noGrp="1"/>
          </p:cNvGraphicFramePr>
          <p:nvPr>
            <p:extLst>
              <p:ext uri="{D42A27DB-BD31-4B8C-83A1-F6EECF244321}">
                <p14:modId xmlns:p14="http://schemas.microsoft.com/office/powerpoint/2010/main" val="3905929402"/>
              </p:ext>
            </p:extLst>
          </p:nvPr>
        </p:nvGraphicFramePr>
        <p:xfrm>
          <a:off x="539552" y="2204864"/>
          <a:ext cx="7128792" cy="1483360"/>
        </p:xfrm>
        <a:graphic>
          <a:graphicData uri="http://schemas.openxmlformats.org/drawingml/2006/table">
            <a:tbl>
              <a:tblPr firstRow="1" bandRow="1">
                <a:tableStyleId>{5C22544A-7EE6-4342-B048-85BDC9FD1C3A}</a:tableStyleId>
              </a:tblPr>
              <a:tblGrid>
                <a:gridCol w="1440160"/>
                <a:gridCol w="1080120"/>
                <a:gridCol w="1184182"/>
                <a:gridCol w="1192082"/>
                <a:gridCol w="1224136"/>
                <a:gridCol w="1008112"/>
              </a:tblGrid>
              <a:tr h="370840">
                <a:tc>
                  <a:txBody>
                    <a:bodyPr/>
                    <a:lstStyle/>
                    <a:p>
                      <a:endParaRPr lang="en-US" dirty="0"/>
                    </a:p>
                  </a:txBody>
                  <a:tcPr/>
                </a:tc>
                <a:tc>
                  <a:txBody>
                    <a:bodyPr/>
                    <a:lstStyle/>
                    <a:p>
                      <a:r>
                        <a:rPr lang="nl-BE" dirty="0" smtClean="0"/>
                        <a:t>Inkomen</a:t>
                      </a:r>
                      <a:endParaRPr lang="en-US" dirty="0"/>
                    </a:p>
                  </a:txBody>
                  <a:tcPr/>
                </a:tc>
                <a:tc>
                  <a:txBody>
                    <a:bodyPr/>
                    <a:lstStyle/>
                    <a:p>
                      <a:r>
                        <a:rPr lang="nl-BE" dirty="0" smtClean="0"/>
                        <a:t>Gezond</a:t>
                      </a:r>
                      <a:endParaRPr lang="en-US" dirty="0"/>
                    </a:p>
                  </a:txBody>
                  <a:tcPr/>
                </a:tc>
                <a:tc>
                  <a:txBody>
                    <a:bodyPr/>
                    <a:lstStyle/>
                    <a:p>
                      <a:r>
                        <a:rPr lang="nl-BE" dirty="0" smtClean="0"/>
                        <a:t>Huizing</a:t>
                      </a:r>
                      <a:endParaRPr lang="en-US" dirty="0"/>
                    </a:p>
                  </a:txBody>
                  <a:tcPr/>
                </a:tc>
                <a:tc>
                  <a:txBody>
                    <a:bodyPr/>
                    <a:lstStyle/>
                    <a:p>
                      <a:r>
                        <a:rPr lang="nl-BE" dirty="0" smtClean="0"/>
                        <a:t>Gelukkig</a:t>
                      </a:r>
                      <a:endParaRPr lang="en-US" dirty="0"/>
                    </a:p>
                  </a:txBody>
                  <a:tcPr/>
                </a:tc>
                <a:tc>
                  <a:txBody>
                    <a:bodyPr/>
                    <a:lstStyle/>
                    <a:p>
                      <a:r>
                        <a:rPr lang="nl-BE" dirty="0" err="1" smtClean="0"/>
                        <a:t>Equi</a:t>
                      </a:r>
                      <a:r>
                        <a:rPr lang="nl-BE" dirty="0" smtClean="0"/>
                        <a:t> 1</a:t>
                      </a:r>
                      <a:endParaRPr lang="en-US" dirty="0"/>
                    </a:p>
                  </a:txBody>
                  <a:tcPr/>
                </a:tc>
              </a:tr>
              <a:tr h="370840">
                <a:tc>
                  <a:txBody>
                    <a:bodyPr/>
                    <a:lstStyle/>
                    <a:p>
                      <a:r>
                        <a:rPr lang="nl-BE" dirty="0" smtClean="0">
                          <a:solidFill>
                            <a:schemeClr val="tx1"/>
                          </a:solidFill>
                        </a:rPr>
                        <a:t>Anne</a:t>
                      </a:r>
                      <a:endParaRPr lang="en-US" dirty="0">
                        <a:solidFill>
                          <a:schemeClr val="tx1"/>
                        </a:solidFill>
                      </a:endParaRPr>
                    </a:p>
                  </a:txBody>
                  <a:tcPr/>
                </a:tc>
                <a:tc>
                  <a:txBody>
                    <a:bodyPr/>
                    <a:lstStyle/>
                    <a:p>
                      <a:pPr algn="ctr"/>
                      <a:r>
                        <a:rPr lang="nl-BE" b="1" dirty="0" smtClean="0">
                          <a:solidFill>
                            <a:schemeClr val="bg1">
                              <a:lumMod val="50000"/>
                            </a:schemeClr>
                          </a:solidFill>
                        </a:rPr>
                        <a:t>1000 €</a:t>
                      </a:r>
                      <a:endParaRPr lang="en-US" b="1" dirty="0">
                        <a:solidFill>
                          <a:schemeClr val="bg1">
                            <a:lumMod val="50000"/>
                          </a:schemeClr>
                        </a:solidFill>
                      </a:endParaRPr>
                    </a:p>
                  </a:txBody>
                  <a:tcPr/>
                </a:tc>
                <a:tc>
                  <a:txBody>
                    <a:bodyPr/>
                    <a:lstStyle/>
                    <a:p>
                      <a:r>
                        <a:rPr lang="nl-BE" dirty="0" smtClean="0">
                          <a:solidFill>
                            <a:schemeClr val="bg1">
                              <a:lumMod val="50000"/>
                            </a:schemeClr>
                          </a:solidFill>
                        </a:rPr>
                        <a:t>uitstekend</a:t>
                      </a:r>
                      <a:endParaRPr lang="en-US" dirty="0">
                        <a:solidFill>
                          <a:schemeClr val="bg1">
                            <a:lumMod val="50000"/>
                          </a:schemeClr>
                        </a:solidFill>
                      </a:endParaRPr>
                    </a:p>
                  </a:txBody>
                  <a:tcPr/>
                </a:tc>
                <a:tc>
                  <a:txBody>
                    <a:bodyPr/>
                    <a:lstStyle/>
                    <a:p>
                      <a:r>
                        <a:rPr lang="nl-BE" dirty="0" smtClean="0">
                          <a:solidFill>
                            <a:schemeClr val="bg1">
                              <a:lumMod val="50000"/>
                            </a:schemeClr>
                          </a:solidFill>
                        </a:rPr>
                        <a:t>gemiddeld</a:t>
                      </a:r>
                      <a:endParaRPr lang="en-US" dirty="0">
                        <a:solidFill>
                          <a:schemeClr val="bg1">
                            <a:lumMod val="50000"/>
                          </a:schemeClr>
                        </a:solidFill>
                      </a:endParaRPr>
                    </a:p>
                  </a:txBody>
                  <a:tcPr/>
                </a:tc>
                <a:tc>
                  <a:txBody>
                    <a:bodyPr/>
                    <a:lstStyle/>
                    <a:p>
                      <a:r>
                        <a:rPr lang="nl-BE" dirty="0" smtClean="0">
                          <a:solidFill>
                            <a:schemeClr val="bg1">
                              <a:lumMod val="50000"/>
                            </a:schemeClr>
                          </a:solidFill>
                        </a:rPr>
                        <a:t>gemiddeld</a:t>
                      </a:r>
                      <a:endParaRPr lang="en-US" dirty="0">
                        <a:solidFill>
                          <a:schemeClr val="bg1">
                            <a:lumMod val="50000"/>
                          </a:schemeClr>
                        </a:solidFill>
                      </a:endParaRPr>
                    </a:p>
                  </a:txBody>
                  <a:tcPr/>
                </a:tc>
                <a:tc>
                  <a:txBody>
                    <a:bodyPr/>
                    <a:lstStyle/>
                    <a:p>
                      <a:pPr algn="ctr"/>
                      <a:r>
                        <a:rPr lang="nl-BE" dirty="0" smtClean="0">
                          <a:solidFill>
                            <a:schemeClr val="tx1"/>
                          </a:solidFill>
                        </a:rPr>
                        <a:t>900 €</a:t>
                      </a:r>
                      <a:endParaRPr lang="en-US" dirty="0">
                        <a:solidFill>
                          <a:schemeClr val="tx1"/>
                        </a:solidFill>
                      </a:endParaRPr>
                    </a:p>
                  </a:txBody>
                  <a:tcPr/>
                </a:tc>
              </a:tr>
              <a:tr h="370840">
                <a:tc>
                  <a:txBody>
                    <a:bodyPr/>
                    <a:lstStyle/>
                    <a:p>
                      <a:r>
                        <a:rPr lang="nl-BE" dirty="0" err="1" smtClean="0">
                          <a:solidFill>
                            <a:schemeClr val="tx1"/>
                          </a:solidFill>
                        </a:rPr>
                        <a:t>Benny</a:t>
                      </a:r>
                      <a:endParaRPr lang="en-US" dirty="0">
                        <a:solidFill>
                          <a:schemeClr val="tx1"/>
                        </a:solidFill>
                      </a:endParaRPr>
                    </a:p>
                  </a:txBody>
                  <a:tcPr/>
                </a:tc>
                <a:tc>
                  <a:txBody>
                    <a:bodyPr/>
                    <a:lstStyle/>
                    <a:p>
                      <a:pPr algn="ctr"/>
                      <a:r>
                        <a:rPr lang="nl-BE" dirty="0" smtClean="0">
                          <a:solidFill>
                            <a:schemeClr val="bg1">
                              <a:lumMod val="50000"/>
                            </a:schemeClr>
                          </a:solidFill>
                        </a:rPr>
                        <a:t>1500 €</a:t>
                      </a:r>
                      <a:endParaRPr lang="en-US" dirty="0">
                        <a:solidFill>
                          <a:schemeClr val="bg1">
                            <a:lumMod val="50000"/>
                          </a:schemeClr>
                        </a:solidFill>
                      </a:endParaRPr>
                    </a:p>
                  </a:txBody>
                  <a:tcPr/>
                </a:tc>
                <a:tc>
                  <a:txBody>
                    <a:bodyPr/>
                    <a:lstStyle/>
                    <a:p>
                      <a:r>
                        <a:rPr lang="nl-BE" b="1" dirty="0" smtClean="0">
                          <a:solidFill>
                            <a:schemeClr val="bg1">
                              <a:lumMod val="50000"/>
                            </a:schemeClr>
                          </a:solidFill>
                        </a:rPr>
                        <a:t>ongezond</a:t>
                      </a:r>
                      <a:endParaRPr lang="en-US" b="1" dirty="0">
                        <a:solidFill>
                          <a:schemeClr val="bg1">
                            <a:lumMod val="50000"/>
                          </a:schemeClr>
                        </a:solidFill>
                      </a:endParaRPr>
                    </a:p>
                  </a:txBody>
                  <a:tcPr/>
                </a:tc>
                <a:tc>
                  <a:txBody>
                    <a:bodyPr/>
                    <a:lstStyle/>
                    <a:p>
                      <a:r>
                        <a:rPr lang="nl-BE" b="1" dirty="0" smtClean="0">
                          <a:solidFill>
                            <a:schemeClr val="bg1">
                              <a:lumMod val="50000"/>
                            </a:schemeClr>
                          </a:solidFill>
                        </a:rPr>
                        <a:t>slecht</a:t>
                      </a:r>
                      <a:endParaRPr lang="en-US" b="1" dirty="0">
                        <a:solidFill>
                          <a:schemeClr val="bg1">
                            <a:lumMod val="50000"/>
                          </a:schemeClr>
                        </a:solidFill>
                      </a:endParaRPr>
                    </a:p>
                  </a:txBody>
                  <a:tcPr/>
                </a:tc>
                <a:tc>
                  <a:txBody>
                    <a:bodyPr/>
                    <a:lstStyle/>
                    <a:p>
                      <a:r>
                        <a:rPr lang="nl-BE" dirty="0" smtClean="0">
                          <a:solidFill>
                            <a:schemeClr val="bg1">
                              <a:lumMod val="50000"/>
                            </a:schemeClr>
                          </a:solidFill>
                        </a:rPr>
                        <a:t>gelukkig</a:t>
                      </a:r>
                      <a:endParaRPr lang="en-US" dirty="0">
                        <a:solidFill>
                          <a:schemeClr val="bg1">
                            <a:lumMod val="50000"/>
                          </a:schemeClr>
                        </a:solidFill>
                      </a:endParaRPr>
                    </a:p>
                  </a:txBody>
                  <a:tcPr/>
                </a:tc>
                <a:tc>
                  <a:txBody>
                    <a:bodyPr/>
                    <a:lstStyle/>
                    <a:p>
                      <a:pPr algn="ctr"/>
                      <a:r>
                        <a:rPr lang="nl-BE" b="1" dirty="0" smtClean="0">
                          <a:solidFill>
                            <a:schemeClr val="tx1"/>
                          </a:solidFill>
                        </a:rPr>
                        <a:t>700 €</a:t>
                      </a:r>
                      <a:endParaRPr lang="en-US" b="1" dirty="0">
                        <a:solidFill>
                          <a:schemeClr val="tx1"/>
                        </a:solidFill>
                      </a:endParaRPr>
                    </a:p>
                  </a:txBody>
                  <a:tcPr/>
                </a:tc>
              </a:tr>
              <a:tr h="370840">
                <a:tc>
                  <a:txBody>
                    <a:bodyPr/>
                    <a:lstStyle/>
                    <a:p>
                      <a:r>
                        <a:rPr lang="nl-BE" dirty="0" smtClean="0">
                          <a:solidFill>
                            <a:schemeClr val="tx1"/>
                          </a:solidFill>
                        </a:rPr>
                        <a:t>Catherine</a:t>
                      </a:r>
                      <a:endParaRPr lang="en-US" dirty="0">
                        <a:solidFill>
                          <a:schemeClr val="tx1"/>
                        </a:solidFill>
                      </a:endParaRPr>
                    </a:p>
                  </a:txBody>
                  <a:tcPr/>
                </a:tc>
                <a:tc>
                  <a:txBody>
                    <a:bodyPr/>
                    <a:lstStyle/>
                    <a:p>
                      <a:pPr algn="ctr"/>
                      <a:r>
                        <a:rPr lang="nl-BE" dirty="0" smtClean="0">
                          <a:solidFill>
                            <a:schemeClr val="bg1">
                              <a:lumMod val="50000"/>
                            </a:schemeClr>
                          </a:solidFill>
                        </a:rPr>
                        <a:t>2000 €</a:t>
                      </a:r>
                      <a:endParaRPr lang="en-US" dirty="0">
                        <a:solidFill>
                          <a:schemeClr val="bg1">
                            <a:lumMod val="50000"/>
                          </a:schemeClr>
                        </a:solidFill>
                      </a:endParaRPr>
                    </a:p>
                  </a:txBody>
                  <a:tcPr/>
                </a:tc>
                <a:tc>
                  <a:txBody>
                    <a:bodyPr/>
                    <a:lstStyle/>
                    <a:p>
                      <a:r>
                        <a:rPr lang="nl-BE" dirty="0" smtClean="0">
                          <a:solidFill>
                            <a:schemeClr val="bg1">
                              <a:lumMod val="50000"/>
                            </a:schemeClr>
                          </a:solidFill>
                        </a:rPr>
                        <a:t>gemiddeld</a:t>
                      </a:r>
                      <a:endParaRPr lang="en-US" dirty="0">
                        <a:solidFill>
                          <a:schemeClr val="bg1">
                            <a:lumMod val="50000"/>
                          </a:schemeClr>
                        </a:solidFill>
                      </a:endParaRPr>
                    </a:p>
                  </a:txBody>
                  <a:tcPr/>
                </a:tc>
                <a:tc>
                  <a:txBody>
                    <a:bodyPr/>
                    <a:lstStyle/>
                    <a:p>
                      <a:r>
                        <a:rPr lang="nl-BE" dirty="0" smtClean="0">
                          <a:solidFill>
                            <a:schemeClr val="bg1">
                              <a:lumMod val="50000"/>
                            </a:schemeClr>
                          </a:solidFill>
                        </a:rPr>
                        <a:t>goed</a:t>
                      </a:r>
                      <a:endParaRPr lang="en-US" dirty="0">
                        <a:solidFill>
                          <a:schemeClr val="bg1">
                            <a:lumMod val="50000"/>
                          </a:schemeClr>
                        </a:solidFill>
                      </a:endParaRPr>
                    </a:p>
                  </a:txBody>
                  <a:tcPr/>
                </a:tc>
                <a:tc>
                  <a:txBody>
                    <a:bodyPr/>
                    <a:lstStyle/>
                    <a:p>
                      <a:r>
                        <a:rPr lang="nl-BE" b="1" dirty="0" smtClean="0">
                          <a:solidFill>
                            <a:schemeClr val="bg1">
                              <a:lumMod val="50000"/>
                            </a:schemeClr>
                          </a:solidFill>
                        </a:rPr>
                        <a:t>ongelukkig</a:t>
                      </a:r>
                      <a:endParaRPr lang="en-US" dirty="0">
                        <a:solidFill>
                          <a:schemeClr val="bg1">
                            <a:lumMod val="50000"/>
                          </a:schemeClr>
                        </a:solidFill>
                      </a:endParaRPr>
                    </a:p>
                  </a:txBody>
                  <a:tcPr/>
                </a:tc>
                <a:tc>
                  <a:txBody>
                    <a:bodyPr/>
                    <a:lstStyle/>
                    <a:p>
                      <a:pPr algn="ctr"/>
                      <a:r>
                        <a:rPr lang="nl-BE" dirty="0" smtClean="0">
                          <a:solidFill>
                            <a:schemeClr val="tx1"/>
                          </a:solidFill>
                        </a:rPr>
                        <a:t>1800 €</a:t>
                      </a:r>
                      <a:endParaRPr lang="en-US" dirty="0">
                        <a:solidFill>
                          <a:schemeClr val="tx1"/>
                        </a:solidFill>
                      </a:endParaRPr>
                    </a:p>
                  </a:txBody>
                  <a:tcPr/>
                </a:tc>
              </a:tr>
            </a:tbl>
          </a:graphicData>
        </a:graphic>
      </p:graphicFrame>
    </p:spTree>
    <p:extLst>
      <p:ext uri="{BB962C8B-B14F-4D97-AF65-F5344CB8AC3E}">
        <p14:creationId xmlns:p14="http://schemas.microsoft.com/office/powerpoint/2010/main" val="3735395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229600" cy="652934"/>
          </a:xfrm>
        </p:spPr>
        <p:txBody>
          <a:bodyPr>
            <a:normAutofit fontScale="90000"/>
          </a:bodyPr>
          <a:lstStyle/>
          <a:p>
            <a:pPr algn="l"/>
            <a:r>
              <a:rPr lang="nl-BE" sz="3200" dirty="0">
                <a:solidFill>
                  <a:schemeClr val="accent1">
                    <a:lumMod val="75000"/>
                  </a:schemeClr>
                </a:solidFill>
              </a:rPr>
              <a:t>Wat is een goede maatstaf voor individueel welzijn?</a:t>
            </a:r>
            <a:r>
              <a:rPr lang="nl-BE" sz="3200" dirty="0" smtClean="0">
                <a:solidFill>
                  <a:schemeClr val="accent1">
                    <a:lumMod val="75000"/>
                  </a:schemeClr>
                </a:solidFill>
              </a:rPr>
              <a:t/>
            </a:r>
            <a:br>
              <a:rPr lang="nl-BE" sz="3200" dirty="0" smtClean="0">
                <a:solidFill>
                  <a:schemeClr val="accent1">
                    <a:lumMod val="75000"/>
                  </a:schemeClr>
                </a:solidFill>
              </a:rPr>
            </a:br>
            <a:r>
              <a:rPr lang="nl-BE" sz="2000" dirty="0" smtClean="0">
                <a:solidFill>
                  <a:schemeClr val="accent1">
                    <a:lumMod val="75000"/>
                  </a:schemeClr>
                </a:solidFill>
              </a:rPr>
              <a:t>Hoe bekomen we equivalent inkomen?</a:t>
            </a:r>
            <a:endParaRPr lang="en-US" sz="3200" dirty="0">
              <a:solidFill>
                <a:schemeClr val="accent1">
                  <a:lumMod val="75000"/>
                </a:schemeClr>
              </a:solidFill>
            </a:endParaRPr>
          </a:p>
        </p:txBody>
      </p:sp>
      <p:sp>
        <p:nvSpPr>
          <p:cNvPr id="3" name="Content Placeholder 2"/>
          <p:cNvSpPr>
            <a:spLocks noGrp="1"/>
          </p:cNvSpPr>
          <p:nvPr>
            <p:ph idx="1"/>
          </p:nvPr>
        </p:nvSpPr>
        <p:spPr>
          <a:xfrm>
            <a:off x="457200" y="1412776"/>
            <a:ext cx="8435280" cy="5184576"/>
          </a:xfrm>
        </p:spPr>
        <p:txBody>
          <a:bodyPr>
            <a:normAutofit/>
          </a:bodyPr>
          <a:lstStyle/>
          <a:p>
            <a:pPr>
              <a:buBlip>
                <a:blip r:embed="rId2"/>
              </a:buBlip>
            </a:pPr>
            <a:r>
              <a:rPr lang="nl-BE" sz="1800" dirty="0" smtClean="0"/>
              <a:t>Helaas zijn equivalent inkomens </a:t>
            </a:r>
            <a:r>
              <a:rPr lang="nl-BE" sz="1800" i="1" dirty="0" smtClean="0"/>
              <a:t>niet</a:t>
            </a:r>
            <a:r>
              <a:rPr lang="nl-BE" sz="1800" dirty="0" smtClean="0"/>
              <a:t> beschikbaar in bestaande data sets (EU-SILC, …)</a:t>
            </a:r>
          </a:p>
          <a:p>
            <a:pPr marL="0" indent="0">
              <a:buNone/>
            </a:pPr>
            <a:endParaRPr lang="nl-BE" sz="1800" dirty="0" smtClean="0"/>
          </a:p>
          <a:p>
            <a:pPr>
              <a:buBlip>
                <a:blip r:embed="rId2"/>
              </a:buBlip>
            </a:pPr>
            <a:r>
              <a:rPr lang="nl-BE" sz="1800" dirty="0" smtClean="0"/>
              <a:t>We hebben veel meer informatie nodig (uitkomsten én voorkeuren)</a:t>
            </a:r>
          </a:p>
          <a:p>
            <a:pPr>
              <a:buBlip>
                <a:blip r:embed="rId2"/>
              </a:buBlip>
            </a:pPr>
            <a:endParaRPr lang="nl-BE" sz="1800" dirty="0"/>
          </a:p>
          <a:p>
            <a:pPr>
              <a:buBlip>
                <a:blip r:embed="rId2"/>
              </a:buBlip>
            </a:pPr>
            <a:r>
              <a:rPr lang="nl-BE" sz="1800" dirty="0" smtClean="0"/>
              <a:t>Drie benaderingen om die info te bekomen </a:t>
            </a:r>
          </a:p>
          <a:p>
            <a:pPr lvl="1">
              <a:buBlip>
                <a:blip r:embed="rId2"/>
              </a:buBlip>
            </a:pPr>
            <a:r>
              <a:rPr lang="nl-BE" sz="1800" dirty="0" smtClean="0"/>
              <a:t>Vraag mensen erom </a:t>
            </a:r>
          </a:p>
          <a:p>
            <a:pPr lvl="1">
              <a:buBlip>
                <a:blip r:embed="rId2"/>
              </a:buBlip>
            </a:pPr>
            <a:r>
              <a:rPr lang="nl-BE" sz="1800" dirty="0" smtClean="0"/>
              <a:t>Kijk naar gedrag</a:t>
            </a:r>
          </a:p>
          <a:p>
            <a:pPr lvl="1">
              <a:buBlip>
                <a:blip r:embed="rId2"/>
              </a:buBlip>
            </a:pPr>
            <a:r>
              <a:rPr lang="nl-BE" sz="1800" dirty="0" smtClean="0"/>
              <a:t>Schat het op basis van een </a:t>
            </a:r>
            <a:br>
              <a:rPr lang="nl-BE" sz="1800" dirty="0" smtClean="0"/>
            </a:br>
            <a:r>
              <a:rPr lang="nl-BE" sz="1800" dirty="0" err="1" smtClean="0"/>
              <a:t>geluksvergelijking</a:t>
            </a:r>
            <a:endParaRPr lang="nl-BE" sz="1800" dirty="0" smtClean="0"/>
          </a:p>
          <a:p>
            <a:pPr marL="457200" lvl="1" indent="0">
              <a:buNone/>
            </a:pPr>
            <a:endParaRPr lang="nl-BE" sz="1800" dirty="0" smtClean="0"/>
          </a:p>
          <a:p>
            <a:pPr>
              <a:buBlip>
                <a:blip r:embed="rId2"/>
              </a:buBlip>
            </a:pPr>
            <a:r>
              <a:rPr lang="nl-BE" sz="1800" dirty="0" err="1" smtClean="0"/>
              <a:t>Geluksvergelijking</a:t>
            </a:r>
            <a:r>
              <a:rPr lang="nl-BE" sz="1800" dirty="0" smtClean="0"/>
              <a:t> in het Russische</a:t>
            </a:r>
            <a:br>
              <a:rPr lang="nl-BE" sz="1800" dirty="0" smtClean="0"/>
            </a:br>
            <a:r>
              <a:rPr lang="nl-BE" sz="1800" dirty="0" smtClean="0"/>
              <a:t>voorbeeld:</a:t>
            </a:r>
          </a:p>
          <a:p>
            <a:pPr marL="0" indent="0">
              <a:buNone/>
            </a:pPr>
            <a:endParaRPr lang="nl-BE" sz="1800" dirty="0" smtClean="0"/>
          </a:p>
          <a:p>
            <a:pPr>
              <a:buBlip>
                <a:blip r:embed="rId2"/>
              </a:buBlip>
            </a:pPr>
            <a:r>
              <a:rPr lang="nl-BE" sz="1800" dirty="0" smtClean="0"/>
              <a:t>En dan berekenen we </a:t>
            </a:r>
            <a:br>
              <a:rPr lang="nl-BE" sz="1800" dirty="0" smtClean="0"/>
            </a:br>
            <a:r>
              <a:rPr lang="nl-BE" sz="1800" dirty="0" smtClean="0"/>
              <a:t>equivalent inkomens</a:t>
            </a:r>
          </a:p>
          <a:p>
            <a:pPr marL="0" indent="0">
              <a:buNone/>
            </a:pPr>
            <a:endParaRPr lang="nl-BE" sz="1800" dirty="0"/>
          </a:p>
          <a:p>
            <a:pPr>
              <a:buBlip>
                <a:blip r:embed="rId2"/>
              </a:buBlip>
            </a:pPr>
            <a:endParaRPr lang="nl-BE" sz="1800" dirty="0" smtClean="0"/>
          </a:p>
          <a:p>
            <a:pPr>
              <a:buBlip>
                <a:blip r:embed="rId2"/>
              </a:buBlip>
            </a:pPr>
            <a:endParaRPr lang="nl-BE" sz="1800" dirty="0" smtClean="0"/>
          </a:p>
        </p:txBody>
      </p:sp>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0368" y="2824888"/>
            <a:ext cx="4164391" cy="3960440"/>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481731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07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229600" cy="652934"/>
          </a:xfrm>
        </p:spPr>
        <p:txBody>
          <a:bodyPr>
            <a:normAutofit fontScale="90000"/>
          </a:bodyPr>
          <a:lstStyle/>
          <a:p>
            <a:pPr algn="l"/>
            <a:r>
              <a:rPr lang="nl-BE" sz="3200" dirty="0">
                <a:solidFill>
                  <a:schemeClr val="accent1">
                    <a:lumMod val="75000"/>
                  </a:schemeClr>
                </a:solidFill>
              </a:rPr>
              <a:t>Wat is een goede maatstaf voor individueel welzijn?</a:t>
            </a:r>
            <a:r>
              <a:rPr lang="nl-BE" sz="3200" dirty="0" smtClean="0">
                <a:solidFill>
                  <a:schemeClr val="accent1">
                    <a:lumMod val="75000"/>
                  </a:schemeClr>
                </a:solidFill>
              </a:rPr>
              <a:t/>
            </a:r>
            <a:br>
              <a:rPr lang="nl-BE" sz="3200" dirty="0" smtClean="0">
                <a:solidFill>
                  <a:schemeClr val="accent1">
                    <a:lumMod val="75000"/>
                  </a:schemeClr>
                </a:solidFill>
              </a:rPr>
            </a:br>
            <a:r>
              <a:rPr lang="nl-BE" sz="2000" dirty="0" smtClean="0">
                <a:solidFill>
                  <a:schemeClr val="accent1">
                    <a:lumMod val="75000"/>
                  </a:schemeClr>
                </a:solidFill>
              </a:rPr>
              <a:t>De keuze van de referentie situatie</a:t>
            </a:r>
            <a:endParaRPr lang="en-US" sz="3200" dirty="0">
              <a:solidFill>
                <a:schemeClr val="accent1">
                  <a:lumMod val="75000"/>
                </a:schemeClr>
              </a:solidFill>
            </a:endParaRPr>
          </a:p>
        </p:txBody>
      </p:sp>
      <p:sp>
        <p:nvSpPr>
          <p:cNvPr id="3" name="Content Placeholder 2"/>
          <p:cNvSpPr>
            <a:spLocks noGrp="1"/>
          </p:cNvSpPr>
          <p:nvPr>
            <p:ph idx="1"/>
          </p:nvPr>
        </p:nvSpPr>
        <p:spPr>
          <a:xfrm>
            <a:off x="457200" y="1412776"/>
            <a:ext cx="8229600" cy="5184576"/>
          </a:xfrm>
        </p:spPr>
        <p:txBody>
          <a:bodyPr>
            <a:normAutofit/>
          </a:bodyPr>
          <a:lstStyle/>
          <a:p>
            <a:pPr>
              <a:buBlip>
                <a:blip r:embed="rId2"/>
              </a:buBlip>
            </a:pPr>
            <a:r>
              <a:rPr lang="nl-BE" sz="1800" dirty="0" smtClean="0"/>
              <a:t>In het voorbeeld hebben we gekozen voor de referentie situatie:  </a:t>
            </a:r>
            <a:br>
              <a:rPr lang="nl-BE" sz="1800" dirty="0" smtClean="0"/>
            </a:br>
            <a:r>
              <a:rPr lang="nl-BE" sz="1800" b="1" dirty="0" smtClean="0"/>
              <a:t>uitstekende </a:t>
            </a:r>
            <a:r>
              <a:rPr lang="nl-BE" sz="1800" b="1" dirty="0"/>
              <a:t>gezondheid </a:t>
            </a:r>
            <a:r>
              <a:rPr lang="nl-BE" sz="1800" dirty="0" smtClean="0"/>
              <a:t>en een </a:t>
            </a:r>
            <a:r>
              <a:rPr lang="nl-BE" sz="1800" b="1" dirty="0"/>
              <a:t>goed </a:t>
            </a:r>
            <a:r>
              <a:rPr lang="nl-BE" sz="1800" b="1" dirty="0" smtClean="0"/>
              <a:t>huis.</a:t>
            </a:r>
            <a:endParaRPr lang="nl-BE" sz="1800" b="1" dirty="0"/>
          </a:p>
          <a:p>
            <a:pPr>
              <a:buBlip>
                <a:blip r:embed="rId2"/>
              </a:buBlip>
            </a:pPr>
            <a:endParaRPr lang="nl-BE" sz="1800" dirty="0" smtClean="0"/>
          </a:p>
          <a:p>
            <a:pPr>
              <a:buBlip>
                <a:blip r:embed="rId2"/>
              </a:buBlip>
            </a:pPr>
            <a:r>
              <a:rPr lang="nl-BE" sz="1800" dirty="0" smtClean="0"/>
              <a:t>Een alternatieve keuze: </a:t>
            </a:r>
            <a:r>
              <a:rPr lang="nl-BE" sz="1800" b="1" dirty="0" smtClean="0"/>
              <a:t>uitstekende gezondheid </a:t>
            </a:r>
          </a:p>
          <a:p>
            <a:pPr>
              <a:buBlip>
                <a:blip r:embed="rId2"/>
              </a:buBlip>
            </a:pPr>
            <a:r>
              <a:rPr lang="nl-BE" sz="1800" dirty="0" smtClean="0"/>
              <a:t>leidt tot andere equivalente inkomens </a:t>
            </a:r>
          </a:p>
          <a:p>
            <a:pPr>
              <a:buBlip>
                <a:blip r:embed="rId2"/>
              </a:buBlip>
            </a:pPr>
            <a:endParaRPr lang="nl-BE" sz="1800" dirty="0"/>
          </a:p>
          <a:p>
            <a:pPr>
              <a:buBlip>
                <a:blip r:embed="rId2"/>
              </a:buBlip>
            </a:pPr>
            <a:endParaRPr lang="nl-BE" sz="1800" dirty="0" smtClean="0"/>
          </a:p>
          <a:p>
            <a:pPr>
              <a:buBlip>
                <a:blip r:embed="rId2"/>
              </a:buBlip>
            </a:pPr>
            <a:endParaRPr lang="nl-BE" sz="1800" dirty="0"/>
          </a:p>
          <a:p>
            <a:pPr>
              <a:buBlip>
                <a:blip r:embed="rId2"/>
              </a:buBlip>
            </a:pPr>
            <a:endParaRPr lang="nl-BE" sz="1800" dirty="0" smtClean="0"/>
          </a:p>
          <a:p>
            <a:pPr>
              <a:buBlip>
                <a:blip r:embed="rId2"/>
              </a:buBlip>
            </a:pPr>
            <a:endParaRPr lang="nl-BE" sz="1800" dirty="0"/>
          </a:p>
          <a:p>
            <a:pPr>
              <a:buBlip>
                <a:blip r:embed="rId2"/>
              </a:buBlip>
            </a:pPr>
            <a:endParaRPr lang="nl-BE" sz="1800" dirty="0" smtClean="0"/>
          </a:p>
          <a:p>
            <a:pPr>
              <a:buBlip>
                <a:blip r:embed="rId2"/>
              </a:buBlip>
            </a:pPr>
            <a:r>
              <a:rPr lang="nl-BE" sz="1800" dirty="0"/>
              <a:t>De keuze van de referentie situatie is een </a:t>
            </a:r>
            <a:r>
              <a:rPr lang="nl-BE" sz="1800" i="1" dirty="0"/>
              <a:t>normatieve</a:t>
            </a:r>
            <a:r>
              <a:rPr lang="nl-BE" sz="1800" dirty="0"/>
              <a:t> keuze</a:t>
            </a:r>
          </a:p>
          <a:p>
            <a:pPr marL="0" indent="0">
              <a:buNone/>
            </a:pPr>
            <a:endParaRPr lang="nl-BE" sz="1800" dirty="0" smtClean="0"/>
          </a:p>
          <a:p>
            <a:pPr marL="0" indent="0">
              <a:buNone/>
            </a:pPr>
            <a:endParaRPr lang="nl-BE" sz="1800" dirty="0"/>
          </a:p>
          <a:p>
            <a:pPr>
              <a:buBlip>
                <a:blip r:embed="rId2"/>
              </a:buBlip>
            </a:pPr>
            <a:endParaRPr lang="nl-BE" sz="1800" dirty="0" smtClean="0"/>
          </a:p>
          <a:p>
            <a:pPr>
              <a:buBlip>
                <a:blip r:embed="rId2"/>
              </a:buBlip>
            </a:pPr>
            <a:endParaRPr lang="nl-BE" sz="1800" dirty="0"/>
          </a:p>
          <a:p>
            <a:pPr>
              <a:buBlip>
                <a:blip r:embed="rId2"/>
              </a:buBlip>
            </a:pPr>
            <a:endParaRPr lang="nl-BE" sz="1800" dirty="0" smtClean="0"/>
          </a:p>
          <a:p>
            <a:pPr>
              <a:buBlip>
                <a:blip r:embed="rId2"/>
              </a:buBlip>
            </a:pPr>
            <a:endParaRPr lang="nl-BE" sz="1800" dirty="0"/>
          </a:p>
          <a:p>
            <a:pPr>
              <a:buBlip>
                <a:blip r:embed="rId2"/>
              </a:buBlip>
            </a:pPr>
            <a:endParaRPr lang="nl-BE" sz="1800" dirty="0" smtClean="0"/>
          </a:p>
          <a:p>
            <a:pPr>
              <a:buBlip>
                <a:blip r:embed="rId2"/>
              </a:buBlip>
            </a:pPr>
            <a:endParaRPr lang="nl-BE" sz="1800" dirty="0" smtClean="0"/>
          </a:p>
        </p:txBody>
      </p:sp>
      <p:graphicFrame>
        <p:nvGraphicFramePr>
          <p:cNvPr id="5" name="Table 4"/>
          <p:cNvGraphicFramePr>
            <a:graphicFrameLocks noGrp="1"/>
          </p:cNvGraphicFramePr>
          <p:nvPr>
            <p:extLst>
              <p:ext uri="{D42A27DB-BD31-4B8C-83A1-F6EECF244321}">
                <p14:modId xmlns:p14="http://schemas.microsoft.com/office/powerpoint/2010/main" val="2607858334"/>
              </p:ext>
            </p:extLst>
          </p:nvPr>
        </p:nvGraphicFramePr>
        <p:xfrm>
          <a:off x="611560" y="3284984"/>
          <a:ext cx="8064898" cy="1483360"/>
        </p:xfrm>
        <a:graphic>
          <a:graphicData uri="http://schemas.openxmlformats.org/drawingml/2006/table">
            <a:tbl>
              <a:tblPr firstRow="1" bandRow="1">
                <a:tableStyleId>{5C22544A-7EE6-4342-B048-85BDC9FD1C3A}</a:tableStyleId>
              </a:tblPr>
              <a:tblGrid>
                <a:gridCol w="1440160"/>
                <a:gridCol w="1080120"/>
                <a:gridCol w="1184182"/>
                <a:gridCol w="1192082"/>
                <a:gridCol w="1224136"/>
                <a:gridCol w="1008112"/>
                <a:gridCol w="936106"/>
              </a:tblGrid>
              <a:tr h="370840">
                <a:tc>
                  <a:txBody>
                    <a:bodyPr/>
                    <a:lstStyle/>
                    <a:p>
                      <a:endParaRPr lang="en-US" dirty="0"/>
                    </a:p>
                  </a:txBody>
                  <a:tcPr/>
                </a:tc>
                <a:tc>
                  <a:txBody>
                    <a:bodyPr/>
                    <a:lstStyle/>
                    <a:p>
                      <a:r>
                        <a:rPr lang="nl-BE" dirty="0" smtClean="0"/>
                        <a:t>Inkomen</a:t>
                      </a:r>
                      <a:endParaRPr lang="en-US" dirty="0"/>
                    </a:p>
                  </a:txBody>
                  <a:tcPr/>
                </a:tc>
                <a:tc>
                  <a:txBody>
                    <a:bodyPr/>
                    <a:lstStyle/>
                    <a:p>
                      <a:r>
                        <a:rPr lang="nl-BE" dirty="0" smtClean="0"/>
                        <a:t>Gezond</a:t>
                      </a:r>
                      <a:endParaRPr lang="en-US" dirty="0"/>
                    </a:p>
                  </a:txBody>
                  <a:tcPr/>
                </a:tc>
                <a:tc>
                  <a:txBody>
                    <a:bodyPr/>
                    <a:lstStyle/>
                    <a:p>
                      <a:r>
                        <a:rPr lang="nl-BE" dirty="0" smtClean="0"/>
                        <a:t>Huizing</a:t>
                      </a:r>
                      <a:endParaRPr lang="en-US" dirty="0"/>
                    </a:p>
                  </a:txBody>
                  <a:tcPr/>
                </a:tc>
                <a:tc>
                  <a:txBody>
                    <a:bodyPr/>
                    <a:lstStyle/>
                    <a:p>
                      <a:r>
                        <a:rPr lang="nl-BE" dirty="0" smtClean="0"/>
                        <a:t>Gelukkig</a:t>
                      </a:r>
                      <a:endParaRPr lang="en-US" dirty="0"/>
                    </a:p>
                  </a:txBody>
                  <a:tcPr/>
                </a:tc>
                <a:tc>
                  <a:txBody>
                    <a:bodyPr/>
                    <a:lstStyle/>
                    <a:p>
                      <a:r>
                        <a:rPr lang="nl-BE" dirty="0" err="1" smtClean="0"/>
                        <a:t>Equi</a:t>
                      </a:r>
                      <a:r>
                        <a:rPr lang="nl-BE" dirty="0" smtClean="0"/>
                        <a:t> 1</a:t>
                      </a:r>
                      <a:endParaRPr lang="en-US" dirty="0"/>
                    </a:p>
                  </a:txBody>
                  <a:tcPr/>
                </a:tc>
                <a:tc>
                  <a:txBody>
                    <a:bodyPr/>
                    <a:lstStyle/>
                    <a:p>
                      <a:r>
                        <a:rPr lang="nl-BE" dirty="0" err="1" smtClean="0"/>
                        <a:t>Equi</a:t>
                      </a:r>
                      <a:r>
                        <a:rPr lang="nl-BE" dirty="0" smtClean="0"/>
                        <a:t> 2</a:t>
                      </a:r>
                      <a:endParaRPr lang="en-US" dirty="0"/>
                    </a:p>
                  </a:txBody>
                  <a:tcPr/>
                </a:tc>
              </a:tr>
              <a:tr h="370840">
                <a:tc>
                  <a:txBody>
                    <a:bodyPr/>
                    <a:lstStyle/>
                    <a:p>
                      <a:r>
                        <a:rPr lang="nl-BE" dirty="0" smtClean="0">
                          <a:solidFill>
                            <a:schemeClr val="tx1"/>
                          </a:solidFill>
                        </a:rPr>
                        <a:t>Anne</a:t>
                      </a:r>
                      <a:endParaRPr lang="en-US" dirty="0">
                        <a:solidFill>
                          <a:schemeClr val="tx1"/>
                        </a:solidFill>
                      </a:endParaRPr>
                    </a:p>
                  </a:txBody>
                  <a:tcPr/>
                </a:tc>
                <a:tc>
                  <a:txBody>
                    <a:bodyPr/>
                    <a:lstStyle/>
                    <a:p>
                      <a:pPr algn="ctr"/>
                      <a:r>
                        <a:rPr lang="nl-BE" b="1" smtClean="0">
                          <a:solidFill>
                            <a:schemeClr val="bg1">
                              <a:lumMod val="50000"/>
                            </a:schemeClr>
                          </a:solidFill>
                        </a:rPr>
                        <a:t>1000 €</a:t>
                      </a:r>
                      <a:endParaRPr lang="en-US" b="1" dirty="0">
                        <a:solidFill>
                          <a:schemeClr val="bg1">
                            <a:lumMod val="50000"/>
                          </a:schemeClr>
                        </a:solidFill>
                      </a:endParaRPr>
                    </a:p>
                  </a:txBody>
                  <a:tcPr/>
                </a:tc>
                <a:tc>
                  <a:txBody>
                    <a:bodyPr/>
                    <a:lstStyle/>
                    <a:p>
                      <a:r>
                        <a:rPr lang="nl-BE" dirty="0" smtClean="0">
                          <a:solidFill>
                            <a:schemeClr val="bg1">
                              <a:lumMod val="50000"/>
                            </a:schemeClr>
                          </a:solidFill>
                        </a:rPr>
                        <a:t>uitstekend</a:t>
                      </a:r>
                      <a:endParaRPr lang="en-US" dirty="0">
                        <a:solidFill>
                          <a:schemeClr val="bg1">
                            <a:lumMod val="50000"/>
                          </a:schemeClr>
                        </a:solidFill>
                      </a:endParaRPr>
                    </a:p>
                  </a:txBody>
                  <a:tcPr/>
                </a:tc>
                <a:tc>
                  <a:txBody>
                    <a:bodyPr/>
                    <a:lstStyle/>
                    <a:p>
                      <a:r>
                        <a:rPr lang="nl-BE" dirty="0" smtClean="0">
                          <a:solidFill>
                            <a:schemeClr val="bg1">
                              <a:lumMod val="50000"/>
                            </a:schemeClr>
                          </a:solidFill>
                        </a:rPr>
                        <a:t>gemiddeld</a:t>
                      </a:r>
                      <a:endParaRPr lang="en-US" dirty="0">
                        <a:solidFill>
                          <a:schemeClr val="bg1">
                            <a:lumMod val="50000"/>
                          </a:schemeClr>
                        </a:solidFill>
                      </a:endParaRPr>
                    </a:p>
                  </a:txBody>
                  <a:tcPr/>
                </a:tc>
                <a:tc>
                  <a:txBody>
                    <a:bodyPr/>
                    <a:lstStyle/>
                    <a:p>
                      <a:r>
                        <a:rPr lang="nl-BE" dirty="0" smtClean="0">
                          <a:solidFill>
                            <a:schemeClr val="bg1">
                              <a:lumMod val="50000"/>
                            </a:schemeClr>
                          </a:solidFill>
                        </a:rPr>
                        <a:t>gemiddeld</a:t>
                      </a:r>
                      <a:endParaRPr lang="en-US" dirty="0">
                        <a:solidFill>
                          <a:schemeClr val="bg1">
                            <a:lumMod val="50000"/>
                          </a:schemeClr>
                        </a:solidFill>
                      </a:endParaRPr>
                    </a:p>
                  </a:txBody>
                  <a:tcPr/>
                </a:tc>
                <a:tc>
                  <a:txBody>
                    <a:bodyPr/>
                    <a:lstStyle/>
                    <a:p>
                      <a:pPr algn="ctr"/>
                      <a:r>
                        <a:rPr lang="nl-BE" dirty="0" smtClean="0">
                          <a:solidFill>
                            <a:schemeClr val="bg1">
                              <a:lumMod val="50000"/>
                            </a:schemeClr>
                          </a:solidFill>
                        </a:rPr>
                        <a:t>900 €</a:t>
                      </a:r>
                      <a:endParaRPr lang="en-US" dirty="0">
                        <a:solidFill>
                          <a:schemeClr val="bg1">
                            <a:lumMod val="50000"/>
                          </a:schemeClr>
                        </a:solidFill>
                      </a:endParaRPr>
                    </a:p>
                  </a:txBody>
                  <a:tcPr/>
                </a:tc>
                <a:tc>
                  <a:txBody>
                    <a:bodyPr/>
                    <a:lstStyle/>
                    <a:p>
                      <a:pPr algn="ctr"/>
                      <a:r>
                        <a:rPr lang="nl-BE" b="1" dirty="0" smtClean="0">
                          <a:solidFill>
                            <a:schemeClr val="tx1"/>
                          </a:solidFill>
                        </a:rPr>
                        <a:t>1000 €</a:t>
                      </a:r>
                      <a:endParaRPr lang="en-US" b="1" dirty="0">
                        <a:solidFill>
                          <a:schemeClr val="tx1"/>
                        </a:solidFill>
                      </a:endParaRPr>
                    </a:p>
                  </a:txBody>
                  <a:tcPr/>
                </a:tc>
              </a:tr>
              <a:tr h="370840">
                <a:tc>
                  <a:txBody>
                    <a:bodyPr/>
                    <a:lstStyle/>
                    <a:p>
                      <a:r>
                        <a:rPr lang="nl-BE" dirty="0" err="1" smtClean="0">
                          <a:solidFill>
                            <a:schemeClr val="tx1"/>
                          </a:solidFill>
                        </a:rPr>
                        <a:t>Benny</a:t>
                      </a:r>
                      <a:endParaRPr lang="en-US" dirty="0">
                        <a:solidFill>
                          <a:schemeClr val="tx1"/>
                        </a:solidFill>
                      </a:endParaRPr>
                    </a:p>
                  </a:txBody>
                  <a:tcPr/>
                </a:tc>
                <a:tc>
                  <a:txBody>
                    <a:bodyPr/>
                    <a:lstStyle/>
                    <a:p>
                      <a:pPr algn="ctr"/>
                      <a:r>
                        <a:rPr lang="nl-BE" dirty="0" smtClean="0">
                          <a:solidFill>
                            <a:schemeClr val="bg1">
                              <a:lumMod val="50000"/>
                            </a:schemeClr>
                          </a:solidFill>
                        </a:rPr>
                        <a:t>1500 €</a:t>
                      </a:r>
                      <a:endParaRPr lang="en-US" dirty="0">
                        <a:solidFill>
                          <a:schemeClr val="bg1">
                            <a:lumMod val="50000"/>
                          </a:schemeClr>
                        </a:solidFill>
                      </a:endParaRPr>
                    </a:p>
                  </a:txBody>
                  <a:tcPr/>
                </a:tc>
                <a:tc>
                  <a:txBody>
                    <a:bodyPr/>
                    <a:lstStyle/>
                    <a:p>
                      <a:r>
                        <a:rPr lang="nl-BE" b="1" dirty="0" smtClean="0">
                          <a:solidFill>
                            <a:schemeClr val="bg1">
                              <a:lumMod val="50000"/>
                            </a:schemeClr>
                          </a:solidFill>
                        </a:rPr>
                        <a:t>ongezond</a:t>
                      </a:r>
                      <a:endParaRPr lang="en-US" b="1" dirty="0">
                        <a:solidFill>
                          <a:schemeClr val="bg1">
                            <a:lumMod val="50000"/>
                          </a:schemeClr>
                        </a:solidFill>
                      </a:endParaRPr>
                    </a:p>
                  </a:txBody>
                  <a:tcPr/>
                </a:tc>
                <a:tc>
                  <a:txBody>
                    <a:bodyPr/>
                    <a:lstStyle/>
                    <a:p>
                      <a:r>
                        <a:rPr lang="nl-BE" b="1" dirty="0" smtClean="0">
                          <a:solidFill>
                            <a:schemeClr val="bg1">
                              <a:lumMod val="50000"/>
                            </a:schemeClr>
                          </a:solidFill>
                        </a:rPr>
                        <a:t>slecht</a:t>
                      </a:r>
                      <a:endParaRPr lang="en-US" b="1" dirty="0">
                        <a:solidFill>
                          <a:schemeClr val="bg1">
                            <a:lumMod val="50000"/>
                          </a:schemeClr>
                        </a:solidFill>
                      </a:endParaRPr>
                    </a:p>
                  </a:txBody>
                  <a:tcPr/>
                </a:tc>
                <a:tc>
                  <a:txBody>
                    <a:bodyPr/>
                    <a:lstStyle/>
                    <a:p>
                      <a:r>
                        <a:rPr lang="nl-BE" dirty="0" smtClean="0">
                          <a:solidFill>
                            <a:schemeClr val="bg1">
                              <a:lumMod val="50000"/>
                            </a:schemeClr>
                          </a:solidFill>
                        </a:rPr>
                        <a:t>gelukkig</a:t>
                      </a:r>
                      <a:endParaRPr lang="en-US" dirty="0">
                        <a:solidFill>
                          <a:schemeClr val="bg1">
                            <a:lumMod val="50000"/>
                          </a:schemeClr>
                        </a:solidFill>
                      </a:endParaRPr>
                    </a:p>
                  </a:txBody>
                  <a:tcPr/>
                </a:tc>
                <a:tc>
                  <a:txBody>
                    <a:bodyPr/>
                    <a:lstStyle/>
                    <a:p>
                      <a:pPr algn="ctr"/>
                      <a:r>
                        <a:rPr lang="nl-BE" b="1" dirty="0" smtClean="0">
                          <a:solidFill>
                            <a:schemeClr val="bg1">
                              <a:lumMod val="50000"/>
                            </a:schemeClr>
                          </a:solidFill>
                        </a:rPr>
                        <a:t>700 €</a:t>
                      </a:r>
                      <a:endParaRPr lang="en-US" b="1" dirty="0">
                        <a:solidFill>
                          <a:schemeClr val="bg1">
                            <a:lumMod val="50000"/>
                          </a:schemeClr>
                        </a:solidFill>
                      </a:endParaRPr>
                    </a:p>
                  </a:txBody>
                  <a:tcPr/>
                </a:tc>
                <a:tc>
                  <a:txBody>
                    <a:bodyPr/>
                    <a:lstStyle/>
                    <a:p>
                      <a:pPr algn="ctr"/>
                      <a:r>
                        <a:rPr lang="nl-BE" dirty="0" smtClean="0">
                          <a:solidFill>
                            <a:schemeClr val="tx1"/>
                          </a:solidFill>
                        </a:rPr>
                        <a:t>1100 €</a:t>
                      </a:r>
                      <a:endParaRPr lang="en-US" dirty="0">
                        <a:solidFill>
                          <a:schemeClr val="tx1"/>
                        </a:solidFill>
                      </a:endParaRPr>
                    </a:p>
                  </a:txBody>
                  <a:tcPr/>
                </a:tc>
              </a:tr>
              <a:tr h="370840">
                <a:tc>
                  <a:txBody>
                    <a:bodyPr/>
                    <a:lstStyle/>
                    <a:p>
                      <a:r>
                        <a:rPr lang="nl-BE" dirty="0" smtClean="0">
                          <a:solidFill>
                            <a:schemeClr val="tx1"/>
                          </a:solidFill>
                        </a:rPr>
                        <a:t>Catherine</a:t>
                      </a:r>
                      <a:endParaRPr lang="en-US" dirty="0">
                        <a:solidFill>
                          <a:schemeClr val="tx1"/>
                        </a:solidFill>
                      </a:endParaRPr>
                    </a:p>
                  </a:txBody>
                  <a:tcPr/>
                </a:tc>
                <a:tc>
                  <a:txBody>
                    <a:bodyPr/>
                    <a:lstStyle/>
                    <a:p>
                      <a:pPr algn="ctr"/>
                      <a:r>
                        <a:rPr lang="nl-BE" dirty="0" smtClean="0">
                          <a:solidFill>
                            <a:schemeClr val="bg1">
                              <a:lumMod val="50000"/>
                            </a:schemeClr>
                          </a:solidFill>
                        </a:rPr>
                        <a:t>2000 €</a:t>
                      </a:r>
                      <a:endParaRPr lang="en-US" dirty="0">
                        <a:solidFill>
                          <a:schemeClr val="bg1">
                            <a:lumMod val="50000"/>
                          </a:schemeClr>
                        </a:solidFill>
                      </a:endParaRPr>
                    </a:p>
                  </a:txBody>
                  <a:tcPr/>
                </a:tc>
                <a:tc>
                  <a:txBody>
                    <a:bodyPr/>
                    <a:lstStyle/>
                    <a:p>
                      <a:r>
                        <a:rPr lang="nl-BE" dirty="0" smtClean="0">
                          <a:solidFill>
                            <a:schemeClr val="bg1">
                              <a:lumMod val="50000"/>
                            </a:schemeClr>
                          </a:solidFill>
                        </a:rPr>
                        <a:t>gemiddeld</a:t>
                      </a:r>
                      <a:endParaRPr lang="en-US" dirty="0">
                        <a:solidFill>
                          <a:schemeClr val="bg1">
                            <a:lumMod val="50000"/>
                          </a:schemeClr>
                        </a:solidFill>
                      </a:endParaRPr>
                    </a:p>
                  </a:txBody>
                  <a:tcPr/>
                </a:tc>
                <a:tc>
                  <a:txBody>
                    <a:bodyPr/>
                    <a:lstStyle/>
                    <a:p>
                      <a:r>
                        <a:rPr lang="nl-BE" dirty="0" smtClean="0">
                          <a:solidFill>
                            <a:schemeClr val="bg1">
                              <a:lumMod val="50000"/>
                            </a:schemeClr>
                          </a:solidFill>
                        </a:rPr>
                        <a:t>goed</a:t>
                      </a:r>
                      <a:endParaRPr lang="en-US" dirty="0">
                        <a:solidFill>
                          <a:schemeClr val="bg1">
                            <a:lumMod val="50000"/>
                          </a:schemeClr>
                        </a:solidFill>
                      </a:endParaRPr>
                    </a:p>
                  </a:txBody>
                  <a:tcPr/>
                </a:tc>
                <a:tc>
                  <a:txBody>
                    <a:bodyPr/>
                    <a:lstStyle/>
                    <a:p>
                      <a:r>
                        <a:rPr lang="nl-BE" b="1" dirty="0" smtClean="0">
                          <a:solidFill>
                            <a:schemeClr val="bg1">
                              <a:lumMod val="50000"/>
                            </a:schemeClr>
                          </a:solidFill>
                        </a:rPr>
                        <a:t>ongelukkig</a:t>
                      </a:r>
                      <a:endParaRPr lang="en-US" dirty="0">
                        <a:solidFill>
                          <a:schemeClr val="bg1">
                            <a:lumMod val="50000"/>
                          </a:schemeClr>
                        </a:solidFill>
                      </a:endParaRPr>
                    </a:p>
                  </a:txBody>
                  <a:tcPr/>
                </a:tc>
                <a:tc>
                  <a:txBody>
                    <a:bodyPr/>
                    <a:lstStyle/>
                    <a:p>
                      <a:pPr algn="ctr"/>
                      <a:r>
                        <a:rPr lang="nl-BE" dirty="0" smtClean="0">
                          <a:solidFill>
                            <a:schemeClr val="bg1">
                              <a:lumMod val="50000"/>
                            </a:schemeClr>
                          </a:solidFill>
                        </a:rPr>
                        <a:t>1800 €</a:t>
                      </a:r>
                      <a:endParaRPr lang="en-US" dirty="0">
                        <a:solidFill>
                          <a:schemeClr val="bg1">
                            <a:lumMod val="50000"/>
                          </a:schemeClr>
                        </a:solidFill>
                      </a:endParaRPr>
                    </a:p>
                  </a:txBody>
                  <a:tcPr/>
                </a:tc>
                <a:tc>
                  <a:txBody>
                    <a:bodyPr/>
                    <a:lstStyle/>
                    <a:p>
                      <a:pPr algn="ctr"/>
                      <a:r>
                        <a:rPr lang="nl-BE" dirty="0" smtClean="0">
                          <a:solidFill>
                            <a:schemeClr val="tx1"/>
                          </a:solidFill>
                        </a:rPr>
                        <a:t>1800 €</a:t>
                      </a:r>
                      <a:endParaRPr lang="en-US" dirty="0">
                        <a:solidFill>
                          <a:schemeClr val="tx1"/>
                        </a:solidFill>
                      </a:endParaRPr>
                    </a:p>
                  </a:txBody>
                  <a:tcPr/>
                </a:tc>
              </a:tr>
            </a:tbl>
          </a:graphicData>
        </a:graphic>
      </p:graphicFrame>
    </p:spTree>
    <p:extLst>
      <p:ext uri="{BB962C8B-B14F-4D97-AF65-F5344CB8AC3E}">
        <p14:creationId xmlns:p14="http://schemas.microsoft.com/office/powerpoint/2010/main" val="2101524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50" y="188913"/>
            <a:ext cx="8229600" cy="652462"/>
          </a:xfrm>
        </p:spPr>
        <p:txBody>
          <a:bodyPr>
            <a:normAutofit fontScale="90000"/>
          </a:bodyPr>
          <a:lstStyle/>
          <a:p>
            <a:pPr algn="l"/>
            <a:r>
              <a:rPr lang="nl-BE" sz="2900" dirty="0" smtClean="0">
                <a:solidFill>
                  <a:srgbClr val="376092"/>
                </a:solidFill>
              </a:rPr>
              <a:t>Le PIB </a:t>
            </a:r>
            <a:r>
              <a:rPr lang="nl-BE" sz="2900" dirty="0" err="1" smtClean="0">
                <a:solidFill>
                  <a:srgbClr val="376092"/>
                </a:solidFill>
              </a:rPr>
              <a:t>fournit-il</a:t>
            </a:r>
            <a:r>
              <a:rPr lang="nl-BE" sz="2900" dirty="0" smtClean="0">
                <a:solidFill>
                  <a:srgbClr val="376092"/>
                </a:solidFill>
              </a:rPr>
              <a:t> </a:t>
            </a:r>
            <a:r>
              <a:rPr lang="nl-BE" sz="2900" dirty="0" err="1" smtClean="0">
                <a:solidFill>
                  <a:srgbClr val="376092"/>
                </a:solidFill>
              </a:rPr>
              <a:t>une</a:t>
            </a:r>
            <a:r>
              <a:rPr lang="nl-BE" sz="2900" dirty="0" smtClean="0">
                <a:solidFill>
                  <a:srgbClr val="376092"/>
                </a:solidFill>
              </a:rPr>
              <a:t> </a:t>
            </a:r>
            <a:r>
              <a:rPr lang="nl-BE" sz="2900" dirty="0" err="1" smtClean="0">
                <a:solidFill>
                  <a:srgbClr val="376092"/>
                </a:solidFill>
              </a:rPr>
              <a:t>bonne</a:t>
            </a:r>
            <a:r>
              <a:rPr lang="nl-BE" sz="2900" dirty="0" smtClean="0">
                <a:solidFill>
                  <a:srgbClr val="376092"/>
                </a:solidFill>
              </a:rPr>
              <a:t> </a:t>
            </a:r>
            <a:r>
              <a:rPr lang="nl-BE" sz="2900" dirty="0" err="1" smtClean="0">
                <a:solidFill>
                  <a:srgbClr val="376092"/>
                </a:solidFill>
              </a:rPr>
              <a:t>mesure</a:t>
            </a:r>
            <a:r>
              <a:rPr lang="nl-BE" sz="2900" dirty="0" smtClean="0">
                <a:solidFill>
                  <a:srgbClr val="376092"/>
                </a:solidFill>
              </a:rPr>
              <a:t> du </a:t>
            </a:r>
            <a:r>
              <a:rPr lang="nl-BE" sz="2900" dirty="0" err="1" smtClean="0">
                <a:solidFill>
                  <a:srgbClr val="376092"/>
                </a:solidFill>
              </a:rPr>
              <a:t>bien-</a:t>
            </a:r>
            <a:r>
              <a:rPr lang="nl-BE" altLang="ja-JP" sz="2900" dirty="0" err="1" smtClean="0">
                <a:solidFill>
                  <a:srgbClr val="376092"/>
                </a:solidFill>
              </a:rPr>
              <a:t>être</a:t>
            </a:r>
            <a:r>
              <a:rPr lang="nl-BE" altLang="ja-JP" sz="2900" dirty="0" smtClean="0">
                <a:solidFill>
                  <a:srgbClr val="376092"/>
                </a:solidFill>
              </a:rPr>
              <a:t> </a:t>
            </a:r>
            <a:r>
              <a:rPr lang="nl-BE" altLang="ja-JP" sz="2900" dirty="0" err="1" smtClean="0">
                <a:solidFill>
                  <a:srgbClr val="376092"/>
                </a:solidFill>
              </a:rPr>
              <a:t>social</a:t>
            </a:r>
            <a:r>
              <a:rPr lang="nl-BE" sz="2900" dirty="0" smtClean="0">
                <a:solidFill>
                  <a:srgbClr val="376092"/>
                </a:solidFill>
              </a:rPr>
              <a:t>?</a:t>
            </a:r>
            <a:br>
              <a:rPr lang="nl-BE" sz="2900" dirty="0" smtClean="0">
                <a:solidFill>
                  <a:srgbClr val="376092"/>
                </a:solidFill>
              </a:rPr>
            </a:br>
            <a:endParaRPr lang="en-US" sz="2900" dirty="0" smtClean="0">
              <a:solidFill>
                <a:srgbClr val="376092"/>
              </a:solidFill>
            </a:endParaRPr>
          </a:p>
        </p:txBody>
      </p:sp>
      <p:sp>
        <p:nvSpPr>
          <p:cNvPr id="3" name="Content Placeholder 2"/>
          <p:cNvSpPr>
            <a:spLocks noGrp="1"/>
          </p:cNvSpPr>
          <p:nvPr>
            <p:ph idx="1"/>
          </p:nvPr>
        </p:nvSpPr>
        <p:spPr/>
        <p:txBody>
          <a:bodyPr>
            <a:normAutofit/>
          </a:bodyPr>
          <a:lstStyle/>
          <a:p>
            <a:pPr>
              <a:buFont typeface="Arial" pitchFamily="-72" charset="0"/>
              <a:buBlip>
                <a:blip r:embed="rId2"/>
              </a:buBlip>
            </a:pPr>
            <a:r>
              <a:rPr lang="nl-BE" sz="2000" dirty="0" smtClean="0">
                <a:solidFill>
                  <a:srgbClr val="7F7F7F"/>
                </a:solidFill>
              </a:rPr>
              <a:t>Le PIB ne </a:t>
            </a:r>
            <a:r>
              <a:rPr lang="nl-BE" sz="2000" dirty="0" err="1" smtClean="0">
                <a:solidFill>
                  <a:srgbClr val="7F7F7F"/>
                </a:solidFill>
              </a:rPr>
              <a:t>fournit</a:t>
            </a:r>
            <a:r>
              <a:rPr lang="nl-BE" sz="2000" dirty="0" smtClean="0">
                <a:solidFill>
                  <a:srgbClr val="7F7F7F"/>
                </a:solidFill>
              </a:rPr>
              <a:t> pas </a:t>
            </a:r>
            <a:r>
              <a:rPr lang="nl-BE" sz="2000" dirty="0" err="1" smtClean="0">
                <a:solidFill>
                  <a:srgbClr val="7F7F7F"/>
                </a:solidFill>
              </a:rPr>
              <a:t>une</a:t>
            </a:r>
            <a:r>
              <a:rPr lang="nl-BE" sz="2000" dirty="0" smtClean="0">
                <a:solidFill>
                  <a:srgbClr val="7F7F7F"/>
                </a:solidFill>
              </a:rPr>
              <a:t> </a:t>
            </a:r>
            <a:r>
              <a:rPr lang="nl-BE" sz="2000" dirty="0" err="1" smtClean="0">
                <a:solidFill>
                  <a:srgbClr val="7F7F7F"/>
                </a:solidFill>
              </a:rPr>
              <a:t>bonne</a:t>
            </a:r>
            <a:r>
              <a:rPr lang="nl-BE" sz="2000" dirty="0" smtClean="0">
                <a:solidFill>
                  <a:srgbClr val="7F7F7F"/>
                </a:solidFill>
              </a:rPr>
              <a:t> </a:t>
            </a:r>
            <a:r>
              <a:rPr lang="nl-BE" sz="2000" dirty="0" err="1" smtClean="0">
                <a:solidFill>
                  <a:srgbClr val="7F7F7F"/>
                </a:solidFill>
              </a:rPr>
              <a:t>mesure</a:t>
            </a:r>
            <a:r>
              <a:rPr lang="nl-BE" sz="2000" dirty="0" smtClean="0">
                <a:solidFill>
                  <a:srgbClr val="7F7F7F"/>
                </a:solidFill>
              </a:rPr>
              <a:t> du </a:t>
            </a:r>
            <a:r>
              <a:rPr lang="nl-BE" sz="2000" dirty="0" err="1" smtClean="0">
                <a:solidFill>
                  <a:srgbClr val="7F7F7F"/>
                </a:solidFill>
              </a:rPr>
              <a:t>bien-</a:t>
            </a:r>
            <a:r>
              <a:rPr lang="nl-BE" altLang="ja-JP" sz="2000" dirty="0" err="1" smtClean="0">
                <a:solidFill>
                  <a:srgbClr val="7F7F7F"/>
                </a:solidFill>
              </a:rPr>
              <a:t>être</a:t>
            </a:r>
            <a:r>
              <a:rPr lang="nl-BE" altLang="ja-JP" sz="2000" dirty="0" smtClean="0">
                <a:solidFill>
                  <a:srgbClr val="7F7F7F"/>
                </a:solidFill>
              </a:rPr>
              <a:t> </a:t>
            </a:r>
            <a:r>
              <a:rPr lang="nl-BE" altLang="ja-JP" sz="2000" dirty="0" err="1" smtClean="0">
                <a:solidFill>
                  <a:srgbClr val="7F7F7F"/>
                </a:solidFill>
              </a:rPr>
              <a:t>social</a:t>
            </a:r>
            <a:endParaRPr lang="nl-BE" sz="2000" dirty="0" smtClean="0">
              <a:solidFill>
                <a:srgbClr val="7F7F7F"/>
              </a:solidFill>
            </a:endParaRPr>
          </a:p>
          <a:p>
            <a:pPr>
              <a:buFont typeface="Arial" pitchFamily="-72" charset="0"/>
              <a:buNone/>
            </a:pPr>
            <a:endParaRPr lang="nl-BE" sz="2000" dirty="0" smtClean="0">
              <a:solidFill>
                <a:srgbClr val="7F7F7F"/>
              </a:solidFill>
            </a:endParaRPr>
          </a:p>
          <a:p>
            <a:pPr>
              <a:buFont typeface="Arial" pitchFamily="-72" charset="0"/>
              <a:buBlip>
                <a:blip r:embed="rId2"/>
              </a:buBlip>
            </a:pPr>
            <a:r>
              <a:rPr lang="nl-BE" sz="2000" dirty="0" smtClean="0">
                <a:solidFill>
                  <a:srgbClr val="7F7F7F"/>
                </a:solidFill>
              </a:rPr>
              <a:t>Deux </a:t>
            </a:r>
            <a:r>
              <a:rPr lang="nl-BE" sz="2000" dirty="0" err="1" smtClean="0">
                <a:solidFill>
                  <a:srgbClr val="7F7F7F"/>
                </a:solidFill>
              </a:rPr>
              <a:t>problèmes</a:t>
            </a:r>
            <a:r>
              <a:rPr lang="nl-BE" sz="2000" dirty="0" smtClean="0">
                <a:solidFill>
                  <a:srgbClr val="7F7F7F"/>
                </a:solidFill>
              </a:rPr>
              <a:t> </a:t>
            </a:r>
            <a:r>
              <a:rPr lang="nl-BE" sz="2000" dirty="0" err="1" smtClean="0">
                <a:solidFill>
                  <a:srgbClr val="7F7F7F"/>
                </a:solidFill>
              </a:rPr>
              <a:t>fondamentaux</a:t>
            </a:r>
            <a:r>
              <a:rPr lang="nl-BE" sz="2000" dirty="0" smtClean="0">
                <a:solidFill>
                  <a:srgbClr val="7F7F7F"/>
                </a:solidFill>
              </a:rPr>
              <a:t>:  </a:t>
            </a:r>
          </a:p>
          <a:p>
            <a:pPr>
              <a:buFont typeface="Arial" pitchFamily="-72" charset="0"/>
              <a:buNone/>
            </a:pPr>
            <a:endParaRPr lang="nl-BE" sz="2000" dirty="0" smtClean="0">
              <a:solidFill>
                <a:srgbClr val="7F7F7F"/>
              </a:solidFill>
            </a:endParaRPr>
          </a:p>
          <a:p>
            <a:pPr lvl="1">
              <a:buFont typeface="Arial" pitchFamily="-72" charset="0"/>
              <a:buBlip>
                <a:blip r:embed="rId2"/>
              </a:buBlip>
            </a:pPr>
            <a:r>
              <a:rPr lang="nl-BE" sz="1800" dirty="0" smtClean="0">
                <a:solidFill>
                  <a:srgbClr val="7F7F7F"/>
                </a:solidFill>
              </a:rPr>
              <a:t>Le PIB par </a:t>
            </a:r>
            <a:r>
              <a:rPr lang="nl-BE" sz="1800" dirty="0" err="1" smtClean="0">
                <a:solidFill>
                  <a:srgbClr val="7F7F7F"/>
                </a:solidFill>
              </a:rPr>
              <a:t>habitant</a:t>
            </a:r>
            <a:r>
              <a:rPr lang="nl-BE" sz="1800" dirty="0" smtClean="0">
                <a:solidFill>
                  <a:srgbClr val="7F7F7F"/>
                </a:solidFill>
              </a:rPr>
              <a:t> </a:t>
            </a:r>
            <a:r>
              <a:rPr lang="nl-BE" sz="1800" dirty="0" err="1" smtClean="0">
                <a:solidFill>
                  <a:srgbClr val="7F7F7F"/>
                </a:solidFill>
              </a:rPr>
              <a:t>n’est</a:t>
            </a:r>
            <a:r>
              <a:rPr lang="nl-BE" sz="1800" dirty="0" smtClean="0">
                <a:solidFill>
                  <a:srgbClr val="7F7F7F"/>
                </a:solidFill>
              </a:rPr>
              <a:t> pas </a:t>
            </a:r>
            <a:r>
              <a:rPr lang="nl-BE" sz="1800" dirty="0" err="1" smtClean="0">
                <a:solidFill>
                  <a:srgbClr val="7F7F7F"/>
                </a:solidFill>
              </a:rPr>
              <a:t>une</a:t>
            </a:r>
            <a:r>
              <a:rPr lang="nl-BE" sz="1800" dirty="0" smtClean="0">
                <a:solidFill>
                  <a:srgbClr val="7F7F7F"/>
                </a:solidFill>
              </a:rPr>
              <a:t> </a:t>
            </a:r>
            <a:r>
              <a:rPr lang="nl-BE" sz="1800" dirty="0" err="1" smtClean="0">
                <a:solidFill>
                  <a:srgbClr val="7F7F7F"/>
                </a:solidFill>
              </a:rPr>
              <a:t>bonne</a:t>
            </a:r>
            <a:r>
              <a:rPr lang="nl-BE" sz="1800" dirty="0" smtClean="0">
                <a:solidFill>
                  <a:srgbClr val="7F7F7F"/>
                </a:solidFill>
              </a:rPr>
              <a:t> </a:t>
            </a:r>
            <a:r>
              <a:rPr lang="nl-BE" sz="1800" dirty="0" err="1" smtClean="0">
                <a:solidFill>
                  <a:srgbClr val="7F7F7F"/>
                </a:solidFill>
              </a:rPr>
              <a:t>mesure</a:t>
            </a:r>
            <a:r>
              <a:rPr lang="nl-BE" sz="1800" dirty="0" smtClean="0">
                <a:solidFill>
                  <a:srgbClr val="7F7F7F"/>
                </a:solidFill>
              </a:rPr>
              <a:t> du </a:t>
            </a:r>
            <a:r>
              <a:rPr lang="nl-BE" sz="1800" dirty="0" err="1" smtClean="0">
                <a:solidFill>
                  <a:srgbClr val="7F7F7F"/>
                </a:solidFill>
              </a:rPr>
              <a:t>bien-</a:t>
            </a:r>
            <a:r>
              <a:rPr lang="nl-BE" altLang="ja-JP" sz="1800" dirty="0" err="1" smtClean="0">
                <a:solidFill>
                  <a:srgbClr val="7F7F7F"/>
                </a:solidFill>
              </a:rPr>
              <a:t>être</a:t>
            </a:r>
            <a:r>
              <a:rPr lang="nl-BE" sz="1800" dirty="0" smtClean="0">
                <a:solidFill>
                  <a:srgbClr val="7F7F7F"/>
                </a:solidFill>
              </a:rPr>
              <a:t> </a:t>
            </a:r>
          </a:p>
          <a:p>
            <a:pPr lvl="1">
              <a:buFont typeface="Arial" pitchFamily="-72" charset="0"/>
              <a:buNone/>
            </a:pPr>
            <a:endParaRPr lang="nl-BE" sz="1800" dirty="0" smtClean="0"/>
          </a:p>
          <a:p>
            <a:pPr lvl="1">
              <a:buFont typeface="Arial" pitchFamily="-72" charset="0"/>
              <a:buBlip>
                <a:blip r:embed="rId2"/>
              </a:buBlip>
            </a:pPr>
            <a:r>
              <a:rPr lang="nl-BE" sz="1800" dirty="0" smtClean="0"/>
              <a:t>Le PIB ne </a:t>
            </a:r>
            <a:r>
              <a:rPr lang="nl-BE" sz="1800" dirty="0" err="1" smtClean="0"/>
              <a:t>tient</a:t>
            </a:r>
            <a:r>
              <a:rPr lang="nl-BE" sz="1800" dirty="0" smtClean="0"/>
              <a:t> pas </a:t>
            </a:r>
            <a:r>
              <a:rPr lang="nl-BE" sz="1800" dirty="0" err="1" smtClean="0"/>
              <a:t>compte</a:t>
            </a:r>
            <a:r>
              <a:rPr lang="nl-BE" sz="1800" dirty="0" smtClean="0"/>
              <a:t> de la </a:t>
            </a:r>
            <a:r>
              <a:rPr lang="nl-BE" sz="1800" dirty="0" err="1" smtClean="0"/>
              <a:t>distribution</a:t>
            </a:r>
            <a:r>
              <a:rPr lang="nl-BE" sz="1800" dirty="0" smtClean="0"/>
              <a:t> du </a:t>
            </a:r>
            <a:r>
              <a:rPr lang="nl-BE" sz="1800" dirty="0" err="1" smtClean="0"/>
              <a:t>bien-</a:t>
            </a:r>
            <a:r>
              <a:rPr lang="nl-BE" altLang="ja-JP" sz="1800" dirty="0" err="1" smtClean="0"/>
              <a:t>être</a:t>
            </a:r>
            <a:r>
              <a:rPr lang="nl-BE" altLang="ja-JP" sz="1800" dirty="0" smtClean="0"/>
              <a:t> dans la </a:t>
            </a:r>
            <a:r>
              <a:rPr lang="nl-BE" altLang="ja-JP" sz="1800" dirty="0" err="1" smtClean="0"/>
              <a:t>société</a:t>
            </a:r>
            <a:r>
              <a:rPr lang="nl-BE" sz="1800" dirty="0" smtClean="0"/>
              <a:t> </a:t>
            </a:r>
          </a:p>
        </p:txBody>
      </p:sp>
    </p:spTree>
    <p:extLst>
      <p:ext uri="{BB962C8B-B14F-4D97-AF65-F5344CB8AC3E}">
        <p14:creationId xmlns:p14="http://schemas.microsoft.com/office/powerpoint/2010/main" val="9057415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50" y="188913"/>
            <a:ext cx="8229600" cy="652462"/>
          </a:xfrm>
        </p:spPr>
        <p:txBody>
          <a:bodyPr>
            <a:normAutofit fontScale="90000"/>
          </a:bodyPr>
          <a:lstStyle/>
          <a:p>
            <a:pPr algn="l"/>
            <a:r>
              <a:rPr lang="nl-BE" sz="2900" dirty="0" smtClean="0">
                <a:solidFill>
                  <a:srgbClr val="376092"/>
                </a:solidFill>
              </a:rPr>
              <a:t>Le PIB </a:t>
            </a:r>
            <a:r>
              <a:rPr lang="nl-BE" sz="2900" dirty="0" err="1" smtClean="0">
                <a:solidFill>
                  <a:srgbClr val="376092"/>
                </a:solidFill>
              </a:rPr>
              <a:t>fournit-il</a:t>
            </a:r>
            <a:r>
              <a:rPr lang="nl-BE" sz="2900" dirty="0" smtClean="0">
                <a:solidFill>
                  <a:srgbClr val="376092"/>
                </a:solidFill>
              </a:rPr>
              <a:t> </a:t>
            </a:r>
            <a:r>
              <a:rPr lang="nl-BE" sz="2900" dirty="0" err="1" smtClean="0">
                <a:solidFill>
                  <a:srgbClr val="376092"/>
                </a:solidFill>
              </a:rPr>
              <a:t>une</a:t>
            </a:r>
            <a:r>
              <a:rPr lang="nl-BE" sz="2900" dirty="0" smtClean="0">
                <a:solidFill>
                  <a:srgbClr val="376092"/>
                </a:solidFill>
              </a:rPr>
              <a:t> </a:t>
            </a:r>
            <a:r>
              <a:rPr lang="nl-BE" sz="2900" dirty="0" err="1" smtClean="0">
                <a:solidFill>
                  <a:srgbClr val="376092"/>
                </a:solidFill>
              </a:rPr>
              <a:t>bonne</a:t>
            </a:r>
            <a:r>
              <a:rPr lang="nl-BE" sz="2900" dirty="0" smtClean="0">
                <a:solidFill>
                  <a:srgbClr val="376092"/>
                </a:solidFill>
              </a:rPr>
              <a:t> </a:t>
            </a:r>
            <a:r>
              <a:rPr lang="nl-BE" sz="2900" dirty="0" err="1" smtClean="0">
                <a:solidFill>
                  <a:srgbClr val="376092"/>
                </a:solidFill>
              </a:rPr>
              <a:t>mesure</a:t>
            </a:r>
            <a:r>
              <a:rPr lang="nl-BE" sz="2900" dirty="0" smtClean="0">
                <a:solidFill>
                  <a:srgbClr val="376092"/>
                </a:solidFill>
              </a:rPr>
              <a:t> du </a:t>
            </a:r>
            <a:r>
              <a:rPr lang="nl-BE" sz="2900" dirty="0" err="1" smtClean="0">
                <a:solidFill>
                  <a:srgbClr val="376092"/>
                </a:solidFill>
              </a:rPr>
              <a:t>bien-</a:t>
            </a:r>
            <a:r>
              <a:rPr lang="nl-BE" altLang="ja-JP" sz="2900" dirty="0" err="1" smtClean="0">
                <a:solidFill>
                  <a:srgbClr val="376092"/>
                </a:solidFill>
              </a:rPr>
              <a:t>être</a:t>
            </a:r>
            <a:r>
              <a:rPr lang="nl-BE" altLang="ja-JP" sz="2900" dirty="0" smtClean="0">
                <a:solidFill>
                  <a:srgbClr val="376092"/>
                </a:solidFill>
              </a:rPr>
              <a:t> </a:t>
            </a:r>
            <a:r>
              <a:rPr lang="nl-BE" altLang="ja-JP" sz="2900" dirty="0" err="1" smtClean="0">
                <a:solidFill>
                  <a:srgbClr val="376092"/>
                </a:solidFill>
              </a:rPr>
              <a:t>social</a:t>
            </a:r>
            <a:r>
              <a:rPr lang="nl-BE" sz="2900" dirty="0" smtClean="0">
                <a:solidFill>
                  <a:srgbClr val="376092"/>
                </a:solidFill>
              </a:rPr>
              <a:t>?</a:t>
            </a:r>
            <a:br>
              <a:rPr lang="nl-BE" sz="2900" dirty="0" smtClean="0">
                <a:solidFill>
                  <a:srgbClr val="376092"/>
                </a:solidFill>
              </a:rPr>
            </a:br>
            <a:r>
              <a:rPr lang="nl-BE" sz="1800" dirty="0" err="1" smtClean="0">
                <a:solidFill>
                  <a:srgbClr val="376092"/>
                </a:solidFill>
              </a:rPr>
              <a:t>Pourquoi</a:t>
            </a:r>
            <a:r>
              <a:rPr lang="nl-BE" sz="1800" dirty="0" smtClean="0">
                <a:solidFill>
                  <a:srgbClr val="376092"/>
                </a:solidFill>
              </a:rPr>
              <a:t> </a:t>
            </a:r>
            <a:r>
              <a:rPr lang="nl-BE" sz="1800" dirty="0" err="1" smtClean="0">
                <a:solidFill>
                  <a:srgbClr val="376092"/>
                </a:solidFill>
              </a:rPr>
              <a:t>s’intéresser</a:t>
            </a:r>
            <a:r>
              <a:rPr lang="nl-BE" sz="1800" dirty="0" smtClean="0">
                <a:solidFill>
                  <a:srgbClr val="376092"/>
                </a:solidFill>
              </a:rPr>
              <a:t> à la </a:t>
            </a:r>
            <a:r>
              <a:rPr lang="nl-BE" sz="1800" dirty="0" err="1" smtClean="0">
                <a:solidFill>
                  <a:srgbClr val="376092"/>
                </a:solidFill>
              </a:rPr>
              <a:t>distribution</a:t>
            </a:r>
            <a:r>
              <a:rPr lang="nl-BE" sz="1800" dirty="0" smtClean="0">
                <a:solidFill>
                  <a:srgbClr val="376092"/>
                </a:solidFill>
              </a:rPr>
              <a:t>? </a:t>
            </a:r>
            <a:endParaRPr lang="en-US" sz="1800" dirty="0" smtClean="0">
              <a:solidFill>
                <a:srgbClr val="376092"/>
              </a:solidFill>
            </a:endParaRPr>
          </a:p>
        </p:txBody>
      </p:sp>
      <p:sp>
        <p:nvSpPr>
          <p:cNvPr id="30722" name="Content Placeholder 2"/>
          <p:cNvSpPr>
            <a:spLocks noGrp="1"/>
          </p:cNvSpPr>
          <p:nvPr>
            <p:ph idx="1"/>
          </p:nvPr>
        </p:nvSpPr>
        <p:spPr/>
        <p:txBody>
          <a:bodyPr/>
          <a:lstStyle/>
          <a:p>
            <a:pPr>
              <a:buFont typeface="Arial" pitchFamily="-72" charset="0"/>
              <a:buBlip>
                <a:blip r:embed="rId2"/>
              </a:buBlip>
            </a:pPr>
            <a:r>
              <a:rPr lang="nl-BE" sz="2000" dirty="0" smtClean="0"/>
              <a:t>Le PIB par </a:t>
            </a:r>
            <a:r>
              <a:rPr lang="nl-BE" sz="2000" dirty="0" err="1" smtClean="0"/>
              <a:t>habitant</a:t>
            </a:r>
            <a:r>
              <a:rPr lang="nl-BE" sz="2000" dirty="0" smtClean="0"/>
              <a:t> </a:t>
            </a:r>
            <a:r>
              <a:rPr lang="nl-BE" sz="2000" dirty="0" err="1" smtClean="0"/>
              <a:t>prend</a:t>
            </a:r>
            <a:r>
              <a:rPr lang="nl-BE" sz="2000" dirty="0" smtClean="0"/>
              <a:t> </a:t>
            </a:r>
            <a:r>
              <a:rPr lang="nl-BE" sz="2000" dirty="0" err="1" smtClean="0"/>
              <a:t>une</a:t>
            </a:r>
            <a:r>
              <a:rPr lang="nl-BE" sz="2000" dirty="0" smtClean="0"/>
              <a:t> </a:t>
            </a:r>
            <a:r>
              <a:rPr lang="nl-BE" sz="2000" dirty="0" err="1" smtClean="0"/>
              <a:t>simple</a:t>
            </a:r>
            <a:r>
              <a:rPr lang="nl-BE" sz="2000" dirty="0" smtClean="0"/>
              <a:t> moyenne.</a:t>
            </a:r>
          </a:p>
          <a:p>
            <a:pPr>
              <a:buFont typeface="Arial" pitchFamily="-72" charset="0"/>
              <a:buBlip>
                <a:blip r:embed="rId2"/>
              </a:buBlip>
            </a:pPr>
            <a:r>
              <a:rPr lang="nl-BE" sz="2000" dirty="0" err="1" smtClean="0"/>
              <a:t>Sommes-nous</a:t>
            </a:r>
            <a:r>
              <a:rPr lang="nl-BE" sz="2000" dirty="0" smtClean="0"/>
              <a:t> </a:t>
            </a:r>
            <a:r>
              <a:rPr lang="nl-BE" sz="2000" dirty="0" err="1" smtClean="0"/>
              <a:t>vraiment</a:t>
            </a:r>
            <a:r>
              <a:rPr lang="nl-BE" sz="2000" dirty="0" smtClean="0"/>
              <a:t> </a:t>
            </a:r>
            <a:r>
              <a:rPr lang="nl-BE" sz="2000" dirty="0" err="1" smtClean="0"/>
              <a:t>indifférents</a:t>
            </a:r>
            <a:r>
              <a:rPr lang="nl-BE" sz="2000" dirty="0" smtClean="0"/>
              <a:t> </a:t>
            </a:r>
            <a:r>
              <a:rPr lang="nl-BE" sz="2000" dirty="0" err="1" smtClean="0"/>
              <a:t>entre</a:t>
            </a:r>
            <a:r>
              <a:rPr lang="nl-BE" sz="2000" dirty="0" smtClean="0"/>
              <a:t> ces 3 </a:t>
            </a:r>
            <a:r>
              <a:rPr lang="nl-BE" sz="2000" dirty="0" err="1" smtClean="0"/>
              <a:t>sociétés</a:t>
            </a:r>
            <a:r>
              <a:rPr lang="nl-BE" sz="2000" dirty="0" smtClean="0"/>
              <a:t> ?</a:t>
            </a:r>
          </a:p>
          <a:p>
            <a:pPr>
              <a:buFont typeface="Arial" pitchFamily="-72" charset="0"/>
              <a:buBlip>
                <a:blip r:embed="rId2"/>
              </a:buBlip>
            </a:pPr>
            <a:endParaRPr lang="nl-BE" sz="2000" dirty="0"/>
          </a:p>
          <a:p>
            <a:pPr>
              <a:buFont typeface="Arial" pitchFamily="-72" charset="0"/>
              <a:buBlip>
                <a:blip r:embed="rId2"/>
              </a:buBlip>
            </a:pPr>
            <a:endParaRPr lang="nl-BE" sz="2000" dirty="0" smtClean="0"/>
          </a:p>
          <a:p>
            <a:pPr>
              <a:buFont typeface="Arial" pitchFamily="-72" charset="0"/>
              <a:buBlip>
                <a:blip r:embed="rId2"/>
              </a:buBlip>
            </a:pPr>
            <a:endParaRPr lang="nl-BE" sz="2000" dirty="0"/>
          </a:p>
          <a:p>
            <a:pPr>
              <a:buFont typeface="Arial" pitchFamily="-72" charset="0"/>
              <a:buBlip>
                <a:blip r:embed="rId2"/>
              </a:buBlip>
            </a:pPr>
            <a:endParaRPr lang="nl-BE" sz="2000" dirty="0" smtClean="0"/>
          </a:p>
          <a:p>
            <a:pPr>
              <a:buFont typeface="Arial" pitchFamily="-72" charset="0"/>
              <a:buBlip>
                <a:blip r:embed="rId2"/>
              </a:buBlip>
            </a:pPr>
            <a:endParaRPr lang="nl-BE" sz="2000" dirty="0"/>
          </a:p>
          <a:p>
            <a:pPr>
              <a:buFont typeface="Arial" pitchFamily="-72" charset="0"/>
              <a:buBlip>
                <a:blip r:embed="rId2"/>
              </a:buBlip>
            </a:pPr>
            <a:endParaRPr lang="nl-BE" sz="2000" dirty="0" smtClean="0"/>
          </a:p>
          <a:p>
            <a:pPr>
              <a:buFont typeface="Arial" pitchFamily="-72" charset="0"/>
              <a:buBlip>
                <a:blip r:embed="rId2"/>
              </a:buBlip>
            </a:pPr>
            <a:endParaRPr lang="nl-BE" sz="2000" dirty="0"/>
          </a:p>
          <a:p>
            <a:pPr>
              <a:buFont typeface="Arial" pitchFamily="-72" charset="0"/>
              <a:buBlip>
                <a:blip r:embed="rId2"/>
              </a:buBlip>
            </a:pPr>
            <a:r>
              <a:rPr lang="nl-BE" sz="2000" dirty="0" err="1" smtClean="0"/>
              <a:t>Notre</a:t>
            </a:r>
            <a:r>
              <a:rPr lang="nl-BE" sz="2000" dirty="0" smtClean="0"/>
              <a:t> </a:t>
            </a:r>
            <a:r>
              <a:rPr lang="nl-BE" sz="2000" dirty="0" err="1" smtClean="0"/>
              <a:t>position</a:t>
            </a:r>
            <a:r>
              <a:rPr lang="nl-BE" sz="2000" dirty="0" smtClean="0"/>
              <a:t> </a:t>
            </a:r>
            <a:r>
              <a:rPr lang="nl-BE" sz="2000" dirty="0" err="1" smtClean="0"/>
              <a:t>est</a:t>
            </a:r>
            <a:r>
              <a:rPr lang="nl-BE" sz="2000" dirty="0" smtClean="0"/>
              <a:t>: </a:t>
            </a:r>
            <a:r>
              <a:rPr lang="nl-BE" sz="2000" i="1" dirty="0" smtClean="0"/>
              <a:t>non</a:t>
            </a:r>
            <a:r>
              <a:rPr lang="nl-BE" sz="2000" dirty="0" smtClean="0"/>
              <a:t>.</a:t>
            </a:r>
            <a:endParaRPr lang="nl-BE" sz="1800" dirty="0" smtClean="0"/>
          </a:p>
        </p:txBody>
      </p:sp>
      <p:graphicFrame>
        <p:nvGraphicFramePr>
          <p:cNvPr id="30755" name="Group 35"/>
          <p:cNvGraphicFramePr>
            <a:graphicFrameLocks noGrp="1"/>
          </p:cNvGraphicFramePr>
          <p:nvPr/>
        </p:nvGraphicFramePr>
        <p:xfrm>
          <a:off x="2124075" y="2636838"/>
          <a:ext cx="4895850" cy="1857375"/>
        </p:xfrm>
        <a:graphic>
          <a:graphicData uri="http://schemas.openxmlformats.org/drawingml/2006/table">
            <a:tbl>
              <a:tblPr/>
              <a:tblGrid>
                <a:gridCol w="1439863"/>
                <a:gridCol w="1079500"/>
                <a:gridCol w="1184275"/>
                <a:gridCol w="1192212"/>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a:ln>
                          <a:noFill/>
                        </a:ln>
                        <a:solidFill>
                          <a:srgbClr val="FFFFFF"/>
                        </a:solidFill>
                        <a:effectLst/>
                        <a:latin typeface="Calibri" pitchFamily="-72" charset="0"/>
                        <a:ea typeface="ＭＳ Ｐゴシック" pitchFamily="-72" charset="-128"/>
                        <a:cs typeface="ＭＳ Ｐゴシック" pitchFamily="-72"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BE" sz="1800" b="1" i="0" u="none" strike="noStrike" cap="none" normalizeH="0" baseline="0" smtClean="0">
                          <a:ln>
                            <a:noFill/>
                          </a:ln>
                          <a:solidFill>
                            <a:srgbClr val="FFFFFF"/>
                          </a:solidFill>
                          <a:effectLst/>
                          <a:latin typeface="Calibri" pitchFamily="-72" charset="0"/>
                          <a:ea typeface="ＭＳ Ｐゴシック" pitchFamily="-72" charset="-128"/>
                          <a:cs typeface="ＭＳ Ｐゴシック" pitchFamily="-72" charset="-128"/>
                        </a:rPr>
                        <a:t>Société A</a:t>
                      </a:r>
                      <a:endParaRPr kumimoji="0" lang="en-US" sz="1800" b="1" i="0" u="none" strike="noStrike" cap="none" normalizeH="0" baseline="0" smtClean="0">
                        <a:ln>
                          <a:noFill/>
                        </a:ln>
                        <a:solidFill>
                          <a:srgbClr val="FFFFFF"/>
                        </a:solidFill>
                        <a:effectLst/>
                        <a:latin typeface="Calibri" pitchFamily="-72" charset="0"/>
                        <a:ea typeface="ＭＳ Ｐゴシック" pitchFamily="-72" charset="-128"/>
                        <a:cs typeface="ＭＳ Ｐゴシック" pitchFamily="-72"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BE" sz="1800" b="1" i="0" u="none" strike="noStrike" cap="none" normalizeH="0" baseline="0" smtClean="0">
                          <a:ln>
                            <a:noFill/>
                          </a:ln>
                          <a:solidFill>
                            <a:srgbClr val="FFFFFF"/>
                          </a:solidFill>
                          <a:effectLst/>
                          <a:latin typeface="Calibri" pitchFamily="-72" charset="0"/>
                          <a:ea typeface="ＭＳ Ｐゴシック" pitchFamily="-72" charset="-128"/>
                          <a:cs typeface="ＭＳ Ｐゴシック" pitchFamily="-72" charset="-128"/>
                        </a:rPr>
                        <a:t>Société B</a:t>
                      </a:r>
                      <a:endParaRPr kumimoji="0" lang="en-US" sz="1800" b="1" i="0" u="none" strike="noStrike" cap="none" normalizeH="0" baseline="0" smtClean="0">
                        <a:ln>
                          <a:noFill/>
                        </a:ln>
                        <a:solidFill>
                          <a:srgbClr val="FFFFFF"/>
                        </a:solidFill>
                        <a:effectLst/>
                        <a:latin typeface="Calibri" pitchFamily="-72" charset="0"/>
                        <a:ea typeface="ＭＳ Ｐゴシック" pitchFamily="-72" charset="-128"/>
                        <a:cs typeface="ＭＳ Ｐゴシック" pitchFamily="-72"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BE" sz="1800" b="1" i="0" u="none" strike="noStrike" cap="none" normalizeH="0" baseline="0" smtClean="0">
                          <a:ln>
                            <a:noFill/>
                          </a:ln>
                          <a:solidFill>
                            <a:srgbClr val="FFFFFF"/>
                          </a:solidFill>
                          <a:effectLst/>
                          <a:latin typeface="Calibri" pitchFamily="-72" charset="0"/>
                          <a:ea typeface="ＭＳ Ｐゴシック" pitchFamily="-72" charset="-128"/>
                          <a:cs typeface="ＭＳ Ｐゴシック" pitchFamily="-72" charset="-128"/>
                        </a:rPr>
                        <a:t>Société C</a:t>
                      </a:r>
                      <a:endParaRPr kumimoji="0" lang="en-US" sz="1800" b="1" i="0" u="none" strike="noStrike" cap="none" normalizeH="0" baseline="0" smtClean="0">
                        <a:ln>
                          <a:noFill/>
                        </a:ln>
                        <a:solidFill>
                          <a:srgbClr val="FFFFFF"/>
                        </a:solidFill>
                        <a:effectLst/>
                        <a:latin typeface="Calibri" pitchFamily="-72" charset="0"/>
                        <a:ea typeface="ＭＳ Ｐゴシック" pitchFamily="-72" charset="-128"/>
                        <a:cs typeface="ＭＳ Ｐゴシック" pitchFamily="-72"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BE"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rPr>
                        <a:t>Anna</a:t>
                      </a:r>
                      <a:endParaRPr kumimoji="0" lang="en-US"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BE"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rPr>
                        <a:t>1000 €</a:t>
                      </a:r>
                      <a:endParaRPr kumimoji="0" lang="en-US"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BE"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rPr>
                        <a:t>0 €</a:t>
                      </a:r>
                      <a:endParaRPr kumimoji="0" lang="en-US"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BE"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rPr>
                        <a:t>1500 €</a:t>
                      </a:r>
                      <a:endParaRPr kumimoji="0" lang="en-US"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BE"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rPr>
                        <a:t>Benny</a:t>
                      </a:r>
                      <a:endParaRPr kumimoji="0" lang="en-US"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BE"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rPr>
                        <a:t>1500 €</a:t>
                      </a:r>
                      <a:endParaRPr kumimoji="0" lang="en-US"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BE"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rPr>
                        <a:t>0 €</a:t>
                      </a:r>
                      <a:endParaRPr kumimoji="0" lang="en-US"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BE"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rPr>
                        <a:t>1500 €</a:t>
                      </a:r>
                      <a:endParaRPr kumimoji="0" lang="en-US"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BE"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rPr>
                        <a:t>Catherine</a:t>
                      </a:r>
                      <a:endParaRPr kumimoji="0" lang="en-US"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BE"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rPr>
                        <a:t>1500 €</a:t>
                      </a:r>
                      <a:endParaRPr kumimoji="0" lang="en-US"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BE"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rPr>
                        <a:t>0 €</a:t>
                      </a:r>
                      <a:endParaRPr kumimoji="0" lang="en-US"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BE"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rPr>
                        <a:t>1500 €</a:t>
                      </a:r>
                      <a:endParaRPr kumimoji="0" lang="en-US"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BE"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rPr>
                        <a:t>Dennis</a:t>
                      </a:r>
                      <a:endParaRPr kumimoji="0" lang="en-US"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BE"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rPr>
                        <a:t>2000 €</a:t>
                      </a:r>
                      <a:endParaRPr kumimoji="0" lang="en-US"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BE"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rPr>
                        <a:t>6000 €</a:t>
                      </a:r>
                      <a:endParaRPr kumimoji="0" lang="en-US"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BE"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rPr>
                        <a:t>1500 €</a:t>
                      </a:r>
                      <a:endParaRPr kumimoji="0" lang="en-US" sz="1800" b="0" i="0" u="none" strike="noStrike" cap="none" normalizeH="0" baseline="0" smtClean="0">
                        <a:ln>
                          <a:noFill/>
                        </a:ln>
                        <a:solidFill>
                          <a:srgbClr val="000000"/>
                        </a:solidFill>
                        <a:effectLst/>
                        <a:latin typeface="Calibri" pitchFamily="-72" charset="0"/>
                        <a:ea typeface="ＭＳ Ｐゴシック" pitchFamily="-72" charset="-128"/>
                        <a:cs typeface="ＭＳ Ｐゴシック" pitchFamily="-72"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extLst>
      <p:ext uri="{BB962C8B-B14F-4D97-AF65-F5344CB8AC3E}">
        <p14:creationId xmlns:p14="http://schemas.microsoft.com/office/powerpoint/2010/main" val="2839958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2"/>
          <p:cNvPicPr>
            <a:picLocks noChangeAspect="1" noChangeArrowheads="1"/>
          </p:cNvPicPr>
          <p:nvPr/>
        </p:nvPicPr>
        <p:blipFill>
          <a:blip r:embed="rId2"/>
          <a:srcRect/>
          <a:stretch>
            <a:fillRect/>
          </a:stretch>
        </p:blipFill>
        <p:spPr bwMode="auto">
          <a:xfrm>
            <a:off x="2339752" y="3786360"/>
            <a:ext cx="4608512" cy="3011487"/>
          </a:xfrm>
          <a:prstGeom prst="rect">
            <a:avLst/>
          </a:prstGeom>
          <a:noFill/>
          <a:ln w="9525">
            <a:noFill/>
            <a:miter lim="800000"/>
            <a:headEnd/>
            <a:tailEnd/>
          </a:ln>
        </p:spPr>
      </p:pic>
      <p:sp>
        <p:nvSpPr>
          <p:cNvPr id="2" name="Title 1"/>
          <p:cNvSpPr>
            <a:spLocks noGrp="1"/>
          </p:cNvSpPr>
          <p:nvPr>
            <p:ph type="title"/>
          </p:nvPr>
        </p:nvSpPr>
        <p:spPr>
          <a:xfrm>
            <a:off x="107950" y="188913"/>
            <a:ext cx="8229600" cy="652462"/>
          </a:xfrm>
        </p:spPr>
        <p:txBody>
          <a:bodyPr>
            <a:normAutofit fontScale="90000"/>
          </a:bodyPr>
          <a:lstStyle/>
          <a:p>
            <a:pPr algn="l"/>
            <a:r>
              <a:rPr lang="nl-BE" sz="2900" smtClean="0">
                <a:solidFill>
                  <a:srgbClr val="376092"/>
                </a:solidFill>
              </a:rPr>
              <a:t>Comment agréger les niveaux de bien-</a:t>
            </a:r>
            <a:r>
              <a:rPr lang="nl-BE" altLang="ja-JP" sz="2900" smtClean="0">
                <a:solidFill>
                  <a:srgbClr val="376092"/>
                </a:solidFill>
              </a:rPr>
              <a:t>être personnels</a:t>
            </a:r>
            <a:r>
              <a:rPr lang="nl-BE" sz="2900" smtClean="0">
                <a:solidFill>
                  <a:srgbClr val="376092"/>
                </a:solidFill>
              </a:rPr>
              <a:t>?</a:t>
            </a:r>
            <a:br>
              <a:rPr lang="nl-BE" sz="2900" smtClean="0">
                <a:solidFill>
                  <a:srgbClr val="376092"/>
                </a:solidFill>
              </a:rPr>
            </a:br>
            <a:r>
              <a:rPr lang="nl-BE" sz="1800" smtClean="0">
                <a:solidFill>
                  <a:srgbClr val="376092"/>
                </a:solidFill>
              </a:rPr>
              <a:t>Pourquoi s’intéresser à la distribution? </a:t>
            </a:r>
            <a:endParaRPr lang="en-US" sz="1800" smtClean="0">
              <a:solidFill>
                <a:srgbClr val="376092"/>
              </a:solidFill>
            </a:endParaRPr>
          </a:p>
        </p:txBody>
      </p:sp>
      <p:sp>
        <p:nvSpPr>
          <p:cNvPr id="31747" name="Content Placeholder 2"/>
          <p:cNvSpPr>
            <a:spLocks noGrp="1"/>
          </p:cNvSpPr>
          <p:nvPr>
            <p:ph idx="1"/>
          </p:nvPr>
        </p:nvSpPr>
        <p:spPr>
          <a:xfrm>
            <a:off x="457200" y="1600200"/>
            <a:ext cx="8507288" cy="4525963"/>
          </a:xfrm>
        </p:spPr>
        <p:txBody>
          <a:bodyPr/>
          <a:lstStyle/>
          <a:p>
            <a:pPr>
              <a:buFont typeface="Arial" pitchFamily="-72" charset="0"/>
              <a:buBlip>
                <a:blip r:embed="rId3"/>
              </a:buBlip>
            </a:pPr>
            <a:r>
              <a:rPr lang="nl-BE" sz="1800" i="1" dirty="0" err="1" smtClean="0"/>
              <a:t>Qu’est-ce</a:t>
            </a:r>
            <a:r>
              <a:rPr lang="nl-BE" sz="1800" i="1" dirty="0" smtClean="0"/>
              <a:t> </a:t>
            </a:r>
            <a:r>
              <a:rPr lang="nl-BE" sz="1800" i="1" dirty="0" err="1" smtClean="0"/>
              <a:t>qu’une</a:t>
            </a:r>
            <a:r>
              <a:rPr lang="nl-BE" sz="1800" i="1" dirty="0" smtClean="0"/>
              <a:t> </a:t>
            </a:r>
            <a:r>
              <a:rPr lang="nl-BE" sz="1800" i="1" dirty="0" err="1" smtClean="0"/>
              <a:t>économie</a:t>
            </a:r>
            <a:r>
              <a:rPr lang="nl-BE" sz="1800" i="1" dirty="0" smtClean="0"/>
              <a:t> </a:t>
            </a:r>
            <a:r>
              <a:rPr lang="nl-BE" sz="1800" i="1" dirty="0" err="1" smtClean="0"/>
              <a:t>juste</a:t>
            </a:r>
            <a:r>
              <a:rPr lang="nl-BE" sz="1800" i="1" dirty="0" smtClean="0"/>
              <a:t> ?</a:t>
            </a:r>
            <a:r>
              <a:rPr lang="nl-BE" sz="1800" dirty="0" smtClean="0"/>
              <a:t> </a:t>
            </a:r>
          </a:p>
          <a:p>
            <a:pPr lvl="1">
              <a:buFont typeface="Arial" pitchFamily="-72" charset="0"/>
              <a:buBlip>
                <a:blip r:embed="rId3"/>
              </a:buBlip>
            </a:pPr>
            <a:r>
              <a:rPr lang="nl-BE" sz="1800" dirty="0" err="1" smtClean="0"/>
              <a:t>Il</a:t>
            </a:r>
            <a:r>
              <a:rPr lang="nl-BE" sz="1800" dirty="0" smtClean="0"/>
              <a:t> y a </a:t>
            </a:r>
            <a:r>
              <a:rPr lang="nl-BE" sz="1800" dirty="0" err="1" smtClean="0"/>
              <a:t>quelque</a:t>
            </a:r>
            <a:r>
              <a:rPr lang="nl-BE" sz="1800" dirty="0" smtClean="0"/>
              <a:t> chose à </a:t>
            </a:r>
            <a:r>
              <a:rPr lang="nl-BE" sz="1800" dirty="0" err="1" smtClean="0"/>
              <a:t>égaliser</a:t>
            </a:r>
            <a:r>
              <a:rPr lang="nl-BE" sz="1800" dirty="0" smtClean="0"/>
              <a:t>.</a:t>
            </a:r>
          </a:p>
          <a:p>
            <a:pPr>
              <a:buFont typeface="Arial" pitchFamily="-72" charset="0"/>
              <a:buBlip>
                <a:blip r:embed="rId3"/>
              </a:buBlip>
            </a:pPr>
            <a:endParaRPr lang="nl-BE" sz="1800" dirty="0"/>
          </a:p>
          <a:p>
            <a:pPr>
              <a:buFont typeface="Arial" pitchFamily="-72" charset="0"/>
              <a:buBlip>
                <a:blip r:embed="rId3"/>
              </a:buBlip>
            </a:pPr>
            <a:r>
              <a:rPr lang="nl-BE" sz="1800" i="1" dirty="0" err="1" smtClean="0"/>
              <a:t>Arguments</a:t>
            </a:r>
            <a:r>
              <a:rPr lang="nl-BE" sz="1800" i="1" dirty="0" smtClean="0"/>
              <a:t> </a:t>
            </a:r>
            <a:r>
              <a:rPr lang="nl-BE" sz="1800" i="1" dirty="0" err="1" smtClean="0"/>
              <a:t>d’efficacité</a:t>
            </a:r>
            <a:r>
              <a:rPr lang="nl-BE" sz="1800" i="1" dirty="0" smtClean="0"/>
              <a:t> (</a:t>
            </a:r>
            <a:r>
              <a:rPr lang="nl-BE" sz="1800" i="1" dirty="0" err="1" smtClean="0"/>
              <a:t>tout</a:t>
            </a:r>
            <a:r>
              <a:rPr lang="nl-BE" sz="1800" i="1" dirty="0" smtClean="0"/>
              <a:t> </a:t>
            </a:r>
            <a:r>
              <a:rPr lang="nl-BE" sz="1800" i="1" dirty="0" err="1" smtClean="0"/>
              <a:t>le</a:t>
            </a:r>
            <a:r>
              <a:rPr lang="nl-BE" sz="1800" i="1" dirty="0" smtClean="0"/>
              <a:t> monde </a:t>
            </a:r>
            <a:r>
              <a:rPr lang="nl-BE" sz="1800" i="1" dirty="0" err="1" smtClean="0"/>
              <a:t>p</a:t>
            </a:r>
            <a:r>
              <a:rPr lang="nl-BE" altLang="ja-JP" sz="1800" i="1" dirty="0" err="1" smtClean="0"/>
              <a:t>âtit</a:t>
            </a:r>
            <a:r>
              <a:rPr lang="nl-BE" altLang="ja-JP" sz="1800" i="1" dirty="0" smtClean="0"/>
              <a:t> de </a:t>
            </a:r>
            <a:r>
              <a:rPr lang="nl-BE" altLang="ja-JP" sz="1800" i="1" dirty="0" err="1" smtClean="0"/>
              <a:t>l’inégalité</a:t>
            </a:r>
            <a:r>
              <a:rPr lang="nl-BE" altLang="ja-JP" sz="1800" i="1" dirty="0" smtClean="0"/>
              <a:t>)</a:t>
            </a:r>
            <a:r>
              <a:rPr lang="nl-BE" sz="1800" dirty="0" smtClean="0"/>
              <a:t>: </a:t>
            </a:r>
          </a:p>
          <a:p>
            <a:pPr lvl="1">
              <a:buFont typeface="Arial" pitchFamily="-72" charset="0"/>
              <a:buBlip>
                <a:blip r:embed="rId3"/>
              </a:buBlip>
            </a:pPr>
            <a:r>
              <a:rPr lang="nl-BE" sz="1800" dirty="0" err="1" smtClean="0"/>
              <a:t>C’est</a:t>
            </a:r>
            <a:r>
              <a:rPr lang="nl-BE" sz="1800" dirty="0" smtClean="0"/>
              <a:t> de plus en plus </a:t>
            </a:r>
            <a:r>
              <a:rPr lang="nl-BE" sz="1800" dirty="0" err="1" smtClean="0"/>
              <a:t>co</a:t>
            </a:r>
            <a:r>
              <a:rPr lang="nl-BE" altLang="ja-JP" sz="1800" dirty="0" err="1" smtClean="0"/>
              <a:t>ûteux</a:t>
            </a:r>
            <a:r>
              <a:rPr lang="nl-BE" sz="1800" dirty="0" smtClean="0"/>
              <a:t> pour les riches de </a:t>
            </a:r>
            <a:r>
              <a:rPr lang="nl-BE" sz="1800" dirty="0" err="1" smtClean="0"/>
              <a:t>protéger</a:t>
            </a:r>
            <a:r>
              <a:rPr lang="nl-BE" sz="1800" dirty="0" smtClean="0"/>
              <a:t> </a:t>
            </a:r>
            <a:r>
              <a:rPr lang="nl-BE" sz="1800" dirty="0" err="1" smtClean="0"/>
              <a:t>leurs</a:t>
            </a:r>
            <a:r>
              <a:rPr lang="nl-BE" sz="1800" dirty="0" smtClean="0"/>
              <a:t> </a:t>
            </a:r>
            <a:r>
              <a:rPr lang="nl-BE" sz="1800" dirty="0" err="1" smtClean="0"/>
              <a:t>richesses</a:t>
            </a:r>
            <a:r>
              <a:rPr lang="nl-BE" sz="1800" dirty="0" smtClean="0"/>
              <a:t> (</a:t>
            </a:r>
            <a:r>
              <a:rPr lang="nl-BE" sz="1800" dirty="0" err="1" smtClean="0"/>
              <a:t>Stiglitz</a:t>
            </a:r>
            <a:r>
              <a:rPr lang="nl-BE" sz="1800" dirty="0" smtClean="0"/>
              <a:t>).</a:t>
            </a:r>
          </a:p>
          <a:p>
            <a:pPr lvl="1">
              <a:buFont typeface="Arial" pitchFamily="-72" charset="0"/>
              <a:buBlip>
                <a:blip r:embed="rId3"/>
              </a:buBlip>
            </a:pPr>
            <a:r>
              <a:rPr lang="nl-BE" sz="1800" dirty="0" err="1" smtClean="0"/>
              <a:t>Trappe</a:t>
            </a:r>
            <a:r>
              <a:rPr lang="nl-BE" sz="1800" dirty="0" smtClean="0"/>
              <a:t> à la </a:t>
            </a:r>
            <a:r>
              <a:rPr lang="nl-BE" sz="1800" dirty="0" err="1" smtClean="0"/>
              <a:t>pauvreté</a:t>
            </a:r>
            <a:r>
              <a:rPr lang="nl-BE" sz="1800" dirty="0" smtClean="0"/>
              <a:t> (Banerjee &amp; </a:t>
            </a:r>
            <a:r>
              <a:rPr lang="nl-BE" sz="1800" dirty="0" err="1" smtClean="0"/>
              <a:t>Duflo</a:t>
            </a:r>
            <a:r>
              <a:rPr lang="nl-BE" sz="1800" dirty="0" smtClean="0"/>
              <a:t>).</a:t>
            </a:r>
          </a:p>
          <a:p>
            <a:pPr lvl="1">
              <a:buFont typeface="Arial" pitchFamily="-72" charset="0"/>
              <a:buBlip>
                <a:blip r:embed="rId3"/>
              </a:buBlip>
            </a:pPr>
            <a:endParaRPr lang="nl-BE" sz="1800" dirty="0" smtClean="0"/>
          </a:p>
          <a:p>
            <a:pPr>
              <a:buFont typeface="Arial" pitchFamily="-72" charset="0"/>
              <a:buBlip>
                <a:blip r:embed="rId3"/>
              </a:buBlip>
            </a:pPr>
            <a:endParaRPr lang="en-US" sz="1800" dirty="0"/>
          </a:p>
        </p:txBody>
      </p:sp>
      <p:sp>
        <p:nvSpPr>
          <p:cNvPr id="5" name="Oval 4"/>
          <p:cNvSpPr>
            <a:spLocks noChangeArrowheads="1"/>
          </p:cNvSpPr>
          <p:nvPr/>
        </p:nvSpPr>
        <p:spPr bwMode="auto">
          <a:xfrm rot="-2561362">
            <a:off x="5099348" y="4140463"/>
            <a:ext cx="2355850" cy="1201737"/>
          </a:xfrm>
          <a:prstGeom prst="ellipse">
            <a:avLst/>
          </a:prstGeom>
          <a:noFill/>
          <a:ln w="38100">
            <a:solidFill>
              <a:srgbClr val="C00000"/>
            </a:solidFill>
            <a:round/>
            <a:headEnd/>
            <a:tailEnd/>
          </a:ln>
        </p:spPr>
        <p:txBody>
          <a:bodyPr>
            <a:prstTxWarp prst="textNoShape">
              <a:avLst/>
            </a:prstTxWarp>
          </a:bodyPr>
          <a:lstStyle/>
          <a:p>
            <a:pPr eaLnBrk="0" hangingPunct="0"/>
            <a:endParaRPr lang="fr-FR" sz="2400" baseline="-25000">
              <a:latin typeface="Times New Roman" pitchFamily="-72" charset="0"/>
            </a:endParaRPr>
          </a:p>
        </p:txBody>
      </p:sp>
    </p:spTree>
    <p:extLst>
      <p:ext uri="{BB962C8B-B14F-4D97-AF65-F5344CB8AC3E}">
        <p14:creationId xmlns:p14="http://schemas.microsoft.com/office/powerpoint/2010/main" val="1884040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174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74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17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50" y="188913"/>
            <a:ext cx="8229600" cy="652462"/>
          </a:xfrm>
        </p:spPr>
        <p:txBody>
          <a:bodyPr>
            <a:normAutofit fontScale="90000"/>
          </a:bodyPr>
          <a:lstStyle/>
          <a:p>
            <a:pPr algn="l"/>
            <a:r>
              <a:rPr lang="nl-BE" sz="2900" smtClean="0">
                <a:solidFill>
                  <a:srgbClr val="376092"/>
                </a:solidFill>
              </a:rPr>
              <a:t>Comment agréger les niveaux de bien-</a:t>
            </a:r>
            <a:r>
              <a:rPr lang="nl-BE" altLang="ja-JP" sz="2900" smtClean="0">
                <a:solidFill>
                  <a:srgbClr val="376092"/>
                </a:solidFill>
              </a:rPr>
              <a:t>être personnels</a:t>
            </a:r>
            <a:r>
              <a:rPr lang="nl-BE" sz="2900" smtClean="0">
                <a:solidFill>
                  <a:srgbClr val="376092"/>
                </a:solidFill>
              </a:rPr>
              <a:t>?</a:t>
            </a:r>
            <a:br>
              <a:rPr lang="nl-BE" sz="2900" smtClean="0">
                <a:solidFill>
                  <a:srgbClr val="376092"/>
                </a:solidFill>
              </a:rPr>
            </a:br>
            <a:r>
              <a:rPr lang="nl-BE" sz="1800" smtClean="0">
                <a:solidFill>
                  <a:srgbClr val="376092"/>
                </a:solidFill>
              </a:rPr>
              <a:t>Pourquoi s’intéresser à la distribution?</a:t>
            </a:r>
            <a:endParaRPr lang="en-US" sz="1800" smtClean="0">
              <a:solidFill>
                <a:srgbClr val="376092"/>
              </a:solidFill>
            </a:endParaRPr>
          </a:p>
        </p:txBody>
      </p:sp>
      <p:sp>
        <p:nvSpPr>
          <p:cNvPr id="32770" name="Content Placeholder 2"/>
          <p:cNvSpPr>
            <a:spLocks noGrp="1"/>
          </p:cNvSpPr>
          <p:nvPr>
            <p:ph idx="1"/>
          </p:nvPr>
        </p:nvSpPr>
        <p:spPr/>
        <p:txBody>
          <a:bodyPr/>
          <a:lstStyle/>
          <a:p>
            <a:pPr>
              <a:buFont typeface="Arial" pitchFamily="-72" charset="0"/>
              <a:buBlip>
                <a:blip r:embed="rId2"/>
              </a:buBlip>
            </a:pPr>
            <a:r>
              <a:rPr lang="nl-BE" sz="1800" dirty="0" smtClean="0"/>
              <a:t>Le principe de base de </a:t>
            </a:r>
            <a:r>
              <a:rPr lang="nl-BE" sz="1800" dirty="0" err="1" smtClean="0"/>
              <a:t>l’agrégation</a:t>
            </a:r>
            <a:r>
              <a:rPr lang="nl-BE" sz="1800" dirty="0" smtClean="0"/>
              <a:t> “</a:t>
            </a:r>
            <a:r>
              <a:rPr lang="nl-BE" sz="1800" dirty="0" err="1" smtClean="0"/>
              <a:t>juste</a:t>
            </a:r>
            <a:r>
              <a:rPr lang="nl-BE" sz="1800" dirty="0" smtClean="0"/>
              <a:t>” (</a:t>
            </a:r>
            <a:r>
              <a:rPr lang="nl-BE" sz="1800" dirty="0" err="1" smtClean="0"/>
              <a:t>Pigou</a:t>
            </a:r>
            <a:r>
              <a:rPr lang="nl-BE" sz="1800" dirty="0" smtClean="0"/>
              <a:t>-Dalton): la </a:t>
            </a:r>
            <a:r>
              <a:rPr lang="nl-BE" sz="1800" dirty="0" err="1" smtClean="0"/>
              <a:t>distribution</a:t>
            </a:r>
            <a:r>
              <a:rPr lang="nl-BE" sz="1800" dirty="0" smtClean="0"/>
              <a:t> (1500€,2000€) </a:t>
            </a:r>
            <a:r>
              <a:rPr lang="nl-BE" sz="1800" dirty="0" err="1" smtClean="0"/>
              <a:t>entre</a:t>
            </a:r>
            <a:r>
              <a:rPr lang="nl-BE" sz="1800" dirty="0" smtClean="0"/>
              <a:t> deux </a:t>
            </a:r>
            <a:r>
              <a:rPr lang="nl-BE" sz="1800" dirty="0" err="1" smtClean="0"/>
              <a:t>personnes</a:t>
            </a:r>
            <a:r>
              <a:rPr lang="nl-BE" sz="1800" dirty="0" smtClean="0"/>
              <a:t> </a:t>
            </a:r>
            <a:r>
              <a:rPr lang="nl-BE" sz="1800" dirty="0" err="1" smtClean="0"/>
              <a:t>identiques</a:t>
            </a:r>
            <a:r>
              <a:rPr lang="nl-BE" sz="1800" dirty="0" smtClean="0"/>
              <a:t> </a:t>
            </a:r>
            <a:r>
              <a:rPr lang="nl-BE" sz="1800" dirty="0" err="1" smtClean="0"/>
              <a:t>est</a:t>
            </a:r>
            <a:r>
              <a:rPr lang="nl-BE" sz="1800" dirty="0" smtClean="0"/>
              <a:t> plus </a:t>
            </a:r>
            <a:r>
              <a:rPr lang="nl-BE" sz="1800" dirty="0" err="1" smtClean="0"/>
              <a:t>juste</a:t>
            </a:r>
            <a:r>
              <a:rPr lang="nl-BE" sz="1800" dirty="0" smtClean="0"/>
              <a:t> que la </a:t>
            </a:r>
            <a:r>
              <a:rPr lang="nl-BE" sz="1800" dirty="0" err="1" smtClean="0"/>
              <a:t>distribution</a:t>
            </a:r>
            <a:r>
              <a:rPr lang="nl-BE" sz="1800" dirty="0" smtClean="0"/>
              <a:t> (1000€,2500€); </a:t>
            </a:r>
            <a:r>
              <a:rPr lang="nl-BE" sz="1800" dirty="0" err="1" smtClean="0"/>
              <a:t>c’est</a:t>
            </a:r>
            <a:r>
              <a:rPr lang="nl-BE" sz="1800" dirty="0" smtClean="0"/>
              <a:t> </a:t>
            </a:r>
            <a:r>
              <a:rPr lang="nl-BE" sz="1800" dirty="0" err="1" smtClean="0"/>
              <a:t>l’aversion</a:t>
            </a:r>
            <a:r>
              <a:rPr lang="nl-BE" sz="1800" dirty="0" smtClean="0"/>
              <a:t> à </a:t>
            </a:r>
            <a:r>
              <a:rPr lang="nl-BE" sz="1800" dirty="0" err="1" smtClean="0"/>
              <a:t>l’inégalité</a:t>
            </a:r>
            <a:r>
              <a:rPr lang="nl-BE" sz="1800" dirty="0" smtClean="0"/>
              <a:t>.</a:t>
            </a:r>
          </a:p>
          <a:p>
            <a:pPr marL="0" indent="0">
              <a:buNone/>
            </a:pPr>
            <a:endParaRPr lang="nl-BE" sz="1800" dirty="0" smtClean="0"/>
          </a:p>
          <a:p>
            <a:pPr>
              <a:buFont typeface="Arial" pitchFamily="-72" charset="0"/>
              <a:buBlip>
                <a:blip r:embed="rId2"/>
              </a:buBlip>
            </a:pPr>
            <a:r>
              <a:rPr lang="nl-BE" sz="1800" dirty="0" smtClean="0"/>
              <a:t>Deux </a:t>
            </a:r>
            <a:r>
              <a:rPr lang="nl-BE" sz="1800" dirty="0" err="1" smtClean="0"/>
              <a:t>critiques</a:t>
            </a:r>
            <a:r>
              <a:rPr lang="nl-BE" sz="1800" dirty="0" smtClean="0"/>
              <a:t> </a:t>
            </a:r>
            <a:r>
              <a:rPr lang="nl-BE" sz="1800" dirty="0" err="1" smtClean="0"/>
              <a:t>contre</a:t>
            </a:r>
            <a:r>
              <a:rPr lang="nl-BE" sz="1800" dirty="0" smtClean="0"/>
              <a:t> </a:t>
            </a:r>
            <a:r>
              <a:rPr lang="nl-BE" sz="1800" dirty="0" err="1" smtClean="0"/>
              <a:t>Pigou</a:t>
            </a:r>
            <a:r>
              <a:rPr lang="nl-BE" sz="1800" dirty="0" smtClean="0"/>
              <a:t>-Dalton: </a:t>
            </a:r>
          </a:p>
          <a:p>
            <a:pPr lvl="2">
              <a:buFont typeface="Arial" pitchFamily="-72" charset="0"/>
              <a:buBlip>
                <a:blip r:embed="rId2"/>
              </a:buBlip>
            </a:pPr>
            <a:r>
              <a:rPr lang="nl-BE" sz="1800" dirty="0" err="1" smtClean="0"/>
              <a:t>le</a:t>
            </a:r>
            <a:r>
              <a:rPr lang="nl-BE" sz="1800" dirty="0" smtClean="0"/>
              <a:t> revenu </a:t>
            </a:r>
            <a:r>
              <a:rPr lang="nl-BE" sz="1800" dirty="0" err="1" smtClean="0"/>
              <a:t>n’est</a:t>
            </a:r>
            <a:r>
              <a:rPr lang="nl-BE" sz="1800" dirty="0" smtClean="0"/>
              <a:t> pas </a:t>
            </a:r>
            <a:r>
              <a:rPr lang="nl-BE" sz="1800" dirty="0" err="1" smtClean="0"/>
              <a:t>une</a:t>
            </a:r>
            <a:r>
              <a:rPr lang="nl-BE" sz="1800" dirty="0" smtClean="0"/>
              <a:t> </a:t>
            </a:r>
            <a:r>
              <a:rPr lang="nl-BE" sz="1800" dirty="0" err="1" smtClean="0"/>
              <a:t>bonne</a:t>
            </a:r>
            <a:r>
              <a:rPr lang="nl-BE" sz="1800" dirty="0" smtClean="0"/>
              <a:t> </a:t>
            </a:r>
            <a:r>
              <a:rPr lang="nl-BE" sz="1800" dirty="0" err="1" smtClean="0"/>
              <a:t>mesure</a:t>
            </a:r>
            <a:r>
              <a:rPr lang="nl-BE" sz="1800" dirty="0" smtClean="0"/>
              <a:t> du </a:t>
            </a:r>
            <a:r>
              <a:rPr lang="nl-BE" sz="1800" dirty="0" err="1" smtClean="0"/>
              <a:t>bien-</a:t>
            </a:r>
            <a:r>
              <a:rPr lang="nl-BE" altLang="ja-JP" sz="1800" dirty="0" err="1" smtClean="0"/>
              <a:t>être</a:t>
            </a:r>
            <a:r>
              <a:rPr lang="nl-BE" altLang="ja-JP" sz="1800" dirty="0" smtClean="0"/>
              <a:t>, et </a:t>
            </a:r>
          </a:p>
          <a:p>
            <a:pPr lvl="2">
              <a:buFont typeface="Arial" pitchFamily="-72" charset="0"/>
              <a:buBlip>
                <a:blip r:embed="rId2"/>
              </a:buBlip>
            </a:pPr>
            <a:r>
              <a:rPr lang="nl-BE" altLang="ja-JP" sz="1800" dirty="0" smtClean="0"/>
              <a:t>les </a:t>
            </a:r>
            <a:r>
              <a:rPr lang="nl-BE" altLang="ja-JP" sz="1800" dirty="0" err="1" smtClean="0"/>
              <a:t>gens</a:t>
            </a:r>
            <a:r>
              <a:rPr lang="nl-BE" altLang="ja-JP" sz="1800" dirty="0" smtClean="0"/>
              <a:t>, en </a:t>
            </a:r>
            <a:r>
              <a:rPr lang="nl-BE" altLang="ja-JP" sz="1800" dirty="0" err="1" smtClean="0"/>
              <a:t>général</a:t>
            </a:r>
            <a:r>
              <a:rPr lang="nl-BE" altLang="ja-JP" sz="1800" dirty="0" smtClean="0"/>
              <a:t>, ne </a:t>
            </a:r>
            <a:r>
              <a:rPr lang="nl-BE" altLang="ja-JP" sz="1800" dirty="0" err="1" smtClean="0"/>
              <a:t>sont</a:t>
            </a:r>
            <a:r>
              <a:rPr lang="nl-BE" altLang="ja-JP" sz="1800" dirty="0" smtClean="0"/>
              <a:t> pas </a:t>
            </a:r>
            <a:r>
              <a:rPr lang="nl-BE" altLang="ja-JP" sz="1800" dirty="0" err="1" smtClean="0"/>
              <a:t>identiques</a:t>
            </a:r>
            <a:r>
              <a:rPr lang="nl-BE" altLang="ja-JP" sz="1800" dirty="0" smtClean="0"/>
              <a:t>.</a:t>
            </a:r>
          </a:p>
          <a:p>
            <a:pPr marL="914400" lvl="2" indent="0">
              <a:buNone/>
            </a:pPr>
            <a:endParaRPr lang="nl-BE" sz="1800" dirty="0" smtClean="0"/>
          </a:p>
          <a:p>
            <a:pPr>
              <a:buFont typeface="Arial" pitchFamily="-72" charset="0"/>
              <a:buBlip>
                <a:blip r:embed="rId2"/>
              </a:buBlip>
            </a:pPr>
            <a:r>
              <a:rPr lang="nl-BE" sz="1800" dirty="0" err="1" smtClean="0"/>
              <a:t>Notre</a:t>
            </a:r>
            <a:r>
              <a:rPr lang="nl-BE" sz="1800" dirty="0" smtClean="0"/>
              <a:t> </a:t>
            </a:r>
            <a:r>
              <a:rPr lang="nl-BE" sz="1800" dirty="0" err="1" smtClean="0"/>
              <a:t>notion</a:t>
            </a:r>
            <a:r>
              <a:rPr lang="nl-BE" sz="1800" dirty="0" smtClean="0"/>
              <a:t> de </a:t>
            </a:r>
            <a:r>
              <a:rPr lang="nl-BE" sz="1800" dirty="0" err="1" smtClean="0"/>
              <a:t>revenus</a:t>
            </a:r>
            <a:r>
              <a:rPr lang="nl-BE" sz="1800" dirty="0" smtClean="0"/>
              <a:t> </a:t>
            </a:r>
            <a:r>
              <a:rPr lang="nl-BE" sz="1800" dirty="0" err="1" smtClean="0"/>
              <a:t>équivalents</a:t>
            </a:r>
            <a:r>
              <a:rPr lang="nl-BE" sz="1800" dirty="0" smtClean="0"/>
              <a:t> </a:t>
            </a:r>
            <a:r>
              <a:rPr lang="nl-BE" sz="1800" dirty="0" err="1" smtClean="0"/>
              <a:t>répond</a:t>
            </a:r>
            <a:r>
              <a:rPr lang="nl-BE" sz="1800" dirty="0" smtClean="0"/>
              <a:t> à ces </a:t>
            </a:r>
            <a:r>
              <a:rPr lang="nl-BE" sz="1800" dirty="0" err="1" smtClean="0"/>
              <a:t>critiques</a:t>
            </a:r>
            <a:r>
              <a:rPr lang="nl-BE" sz="1800" dirty="0" smtClean="0"/>
              <a:t>. </a:t>
            </a:r>
            <a:r>
              <a:rPr lang="nl-BE" sz="1800" dirty="0" err="1" smtClean="0"/>
              <a:t>D’où</a:t>
            </a:r>
            <a:r>
              <a:rPr lang="nl-BE" sz="1800" dirty="0" smtClean="0"/>
              <a:t> </a:t>
            </a:r>
            <a:r>
              <a:rPr lang="nl-BE" sz="1800" dirty="0" err="1" smtClean="0"/>
              <a:t>l’importance</a:t>
            </a:r>
            <a:r>
              <a:rPr lang="nl-BE" sz="1800" dirty="0" smtClean="0"/>
              <a:t> de </a:t>
            </a:r>
            <a:r>
              <a:rPr lang="nl-BE" sz="1800" dirty="0" err="1" smtClean="0"/>
              <a:t>bien</a:t>
            </a:r>
            <a:r>
              <a:rPr lang="nl-BE" sz="1800" dirty="0" smtClean="0"/>
              <a:t> </a:t>
            </a:r>
            <a:r>
              <a:rPr lang="nl-BE" sz="1800" dirty="0" err="1" smtClean="0"/>
              <a:t>choisir</a:t>
            </a:r>
            <a:r>
              <a:rPr lang="nl-BE" sz="1800" dirty="0" smtClean="0"/>
              <a:t> la </a:t>
            </a:r>
            <a:r>
              <a:rPr lang="nl-BE" sz="1800" dirty="0" err="1" smtClean="0"/>
              <a:t>situation</a:t>
            </a:r>
            <a:r>
              <a:rPr lang="nl-BE" sz="1800" dirty="0" smtClean="0"/>
              <a:t> de </a:t>
            </a:r>
            <a:r>
              <a:rPr lang="nl-BE" sz="1800" dirty="0" err="1" smtClean="0"/>
              <a:t>référence</a:t>
            </a:r>
            <a:r>
              <a:rPr lang="nl-BE" sz="1800" dirty="0" smtClean="0"/>
              <a:t>.</a:t>
            </a:r>
          </a:p>
          <a:p>
            <a:pPr marL="0" indent="0">
              <a:buNone/>
            </a:pPr>
            <a:endParaRPr lang="nl-BE" sz="1800" dirty="0" smtClean="0"/>
          </a:p>
          <a:p>
            <a:pPr>
              <a:buFont typeface="Arial" pitchFamily="-72" charset="0"/>
              <a:buBlip>
                <a:blip r:embed="rId2"/>
              </a:buBlip>
            </a:pPr>
            <a:r>
              <a:rPr lang="nl-BE" sz="1800" dirty="0" err="1" smtClean="0"/>
              <a:t>Notre</a:t>
            </a:r>
            <a:r>
              <a:rPr lang="nl-BE" sz="1800" dirty="0" smtClean="0"/>
              <a:t> </a:t>
            </a:r>
            <a:r>
              <a:rPr lang="nl-BE" sz="1800" dirty="0" err="1" smtClean="0"/>
              <a:t>proposition</a:t>
            </a:r>
            <a:r>
              <a:rPr lang="nl-BE" sz="1800" dirty="0" smtClean="0"/>
              <a:t>: </a:t>
            </a:r>
            <a:r>
              <a:rPr lang="nl-BE" sz="1800" dirty="0" err="1" smtClean="0"/>
              <a:t>appliquer</a:t>
            </a:r>
            <a:r>
              <a:rPr lang="nl-BE" sz="1800" dirty="0" smtClean="0"/>
              <a:t> </a:t>
            </a:r>
            <a:r>
              <a:rPr lang="nl-BE" sz="1800" dirty="0" err="1" smtClean="0"/>
              <a:t>Pigou</a:t>
            </a:r>
            <a:r>
              <a:rPr lang="nl-BE" sz="1800" dirty="0" smtClean="0"/>
              <a:t>-Dalton </a:t>
            </a:r>
            <a:r>
              <a:rPr lang="nl-BE" sz="1800" dirty="0" err="1" smtClean="0"/>
              <a:t>aux</a:t>
            </a:r>
            <a:r>
              <a:rPr lang="nl-BE" sz="1800" dirty="0" smtClean="0"/>
              <a:t> </a:t>
            </a:r>
            <a:r>
              <a:rPr lang="nl-BE" sz="1800" dirty="0" err="1" smtClean="0"/>
              <a:t>revenus</a:t>
            </a:r>
            <a:r>
              <a:rPr lang="nl-BE" sz="1800" dirty="0" smtClean="0"/>
              <a:t> </a:t>
            </a:r>
            <a:r>
              <a:rPr lang="nl-BE" sz="1800" dirty="0" err="1" smtClean="0"/>
              <a:t>équivalents</a:t>
            </a:r>
            <a:r>
              <a:rPr lang="nl-BE" sz="1800" dirty="0" smtClean="0"/>
              <a:t> (par </a:t>
            </a:r>
            <a:r>
              <a:rPr lang="nl-BE" sz="1800" dirty="0" err="1" smtClean="0"/>
              <a:t>exemple</a:t>
            </a:r>
            <a:r>
              <a:rPr lang="nl-BE" sz="1800" dirty="0" smtClean="0"/>
              <a:t>, </a:t>
            </a:r>
            <a:r>
              <a:rPr lang="nl-BE" sz="1800" dirty="0" err="1" smtClean="0"/>
              <a:t>prendre</a:t>
            </a:r>
            <a:r>
              <a:rPr lang="nl-BE" sz="1800" dirty="0" smtClean="0"/>
              <a:t> </a:t>
            </a:r>
            <a:r>
              <a:rPr lang="nl-BE" sz="1800" dirty="0" err="1" smtClean="0"/>
              <a:t>un</a:t>
            </a:r>
            <a:r>
              <a:rPr lang="nl-BE" sz="1800" dirty="0" smtClean="0"/>
              <a:t> Gini des </a:t>
            </a:r>
            <a:r>
              <a:rPr lang="nl-BE" sz="1800" dirty="0" err="1" smtClean="0"/>
              <a:t>revenus</a:t>
            </a:r>
            <a:r>
              <a:rPr lang="nl-BE" sz="1800" dirty="0" smtClean="0"/>
              <a:t> </a:t>
            </a:r>
            <a:r>
              <a:rPr lang="nl-BE" sz="1800" dirty="0" err="1" smtClean="0"/>
              <a:t>équivalents</a:t>
            </a:r>
            <a:r>
              <a:rPr lang="nl-BE" sz="1800" dirty="0" smtClean="0"/>
              <a:t>).</a:t>
            </a:r>
          </a:p>
        </p:txBody>
      </p:sp>
    </p:spTree>
    <p:extLst>
      <p:ext uri="{BB962C8B-B14F-4D97-AF65-F5344CB8AC3E}">
        <p14:creationId xmlns:p14="http://schemas.microsoft.com/office/powerpoint/2010/main" val="547252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77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277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50" y="188913"/>
            <a:ext cx="8229600" cy="652462"/>
          </a:xfrm>
        </p:spPr>
        <p:txBody>
          <a:bodyPr>
            <a:normAutofit fontScale="90000"/>
          </a:bodyPr>
          <a:lstStyle/>
          <a:p>
            <a:pPr algn="l"/>
            <a:r>
              <a:rPr lang="nl-BE" sz="2900" smtClean="0">
                <a:solidFill>
                  <a:srgbClr val="376092"/>
                </a:solidFill>
              </a:rPr>
              <a:t>Autres utilisations des statistiques de revenus équivalents </a:t>
            </a:r>
            <a:br>
              <a:rPr lang="nl-BE" sz="2900" smtClean="0">
                <a:solidFill>
                  <a:srgbClr val="376092"/>
                </a:solidFill>
              </a:rPr>
            </a:br>
            <a:r>
              <a:rPr lang="nl-BE" sz="1800" smtClean="0">
                <a:solidFill>
                  <a:srgbClr val="376092"/>
                </a:solidFill>
              </a:rPr>
              <a:t>1) Mesure de la pauvreté</a:t>
            </a:r>
            <a:endParaRPr lang="en-US" sz="1800" smtClean="0">
              <a:solidFill>
                <a:srgbClr val="376092"/>
              </a:solidFill>
            </a:endParaRPr>
          </a:p>
        </p:txBody>
      </p:sp>
      <p:sp>
        <p:nvSpPr>
          <p:cNvPr id="33794" name="Content Placeholder 2"/>
          <p:cNvSpPr>
            <a:spLocks noGrp="1"/>
          </p:cNvSpPr>
          <p:nvPr>
            <p:ph idx="1"/>
          </p:nvPr>
        </p:nvSpPr>
        <p:spPr/>
        <p:txBody>
          <a:bodyPr/>
          <a:lstStyle/>
          <a:p>
            <a:pPr>
              <a:buFont typeface="Arial" pitchFamily="-72" charset="0"/>
              <a:buBlip>
                <a:blip r:embed="rId2"/>
              </a:buBlip>
            </a:pPr>
            <a:r>
              <a:rPr lang="nl-BE" sz="1800" dirty="0" err="1" smtClean="0"/>
              <a:t>Exemple</a:t>
            </a:r>
            <a:r>
              <a:rPr lang="nl-BE" sz="1800" dirty="0" smtClean="0"/>
              <a:t>: retour </a:t>
            </a:r>
            <a:r>
              <a:rPr lang="nl-BE" sz="1800" dirty="0" err="1" smtClean="0"/>
              <a:t>sur</a:t>
            </a:r>
            <a:r>
              <a:rPr lang="nl-BE" sz="1800" dirty="0" smtClean="0"/>
              <a:t> les </a:t>
            </a:r>
            <a:r>
              <a:rPr lang="nl-BE" sz="1800" dirty="0" err="1" smtClean="0"/>
              <a:t>données</a:t>
            </a:r>
            <a:r>
              <a:rPr lang="nl-BE" sz="1800" dirty="0" smtClean="0"/>
              <a:t> </a:t>
            </a:r>
            <a:r>
              <a:rPr lang="nl-BE" sz="1800" dirty="0" err="1" smtClean="0"/>
              <a:t>russes</a:t>
            </a:r>
            <a:r>
              <a:rPr lang="nl-BE" sz="1800" dirty="0" smtClean="0"/>
              <a:t>.</a:t>
            </a:r>
          </a:p>
          <a:p>
            <a:pPr>
              <a:buFont typeface="Arial" pitchFamily="-72" charset="0"/>
              <a:buBlip>
                <a:blip r:embed="rId2"/>
              </a:buBlip>
            </a:pPr>
            <a:r>
              <a:rPr lang="nl-BE" sz="1800" dirty="0" err="1" smtClean="0"/>
              <a:t>Observation</a:t>
            </a:r>
            <a:r>
              <a:rPr lang="nl-BE" sz="1800" dirty="0" smtClean="0"/>
              <a:t>: image </a:t>
            </a:r>
            <a:r>
              <a:rPr lang="nl-BE" sz="1800" dirty="0" err="1" smtClean="0"/>
              <a:t>différente</a:t>
            </a:r>
            <a:r>
              <a:rPr lang="nl-BE" sz="1800" dirty="0" smtClean="0"/>
              <a:t> de la </a:t>
            </a:r>
            <a:r>
              <a:rPr lang="nl-BE" sz="1800" dirty="0" err="1" smtClean="0"/>
              <a:t>population</a:t>
            </a:r>
            <a:r>
              <a:rPr lang="nl-BE" sz="1800" dirty="0" smtClean="0"/>
              <a:t> </a:t>
            </a:r>
            <a:r>
              <a:rPr lang="nl-BE" sz="1800" dirty="0" err="1" smtClean="0"/>
              <a:t>pauvre</a:t>
            </a:r>
            <a:r>
              <a:rPr lang="nl-BE" sz="1800" dirty="0" smtClean="0"/>
              <a:t> </a:t>
            </a:r>
            <a:br>
              <a:rPr lang="nl-BE" sz="1800" dirty="0" smtClean="0"/>
            </a:br>
            <a:r>
              <a:rPr lang="nl-BE" sz="1800" dirty="0" smtClean="0"/>
              <a:t>(</a:t>
            </a:r>
            <a:r>
              <a:rPr lang="nl-BE" sz="1800" dirty="0" err="1" smtClean="0"/>
              <a:t>politiques</a:t>
            </a:r>
            <a:r>
              <a:rPr lang="nl-BE" sz="1800" dirty="0" smtClean="0"/>
              <a:t> de </a:t>
            </a:r>
            <a:r>
              <a:rPr lang="nl-BE" sz="1800" dirty="0" err="1" smtClean="0"/>
              <a:t>lutte</a:t>
            </a:r>
            <a:r>
              <a:rPr lang="nl-BE" sz="1800" dirty="0" smtClean="0"/>
              <a:t> </a:t>
            </a:r>
            <a:r>
              <a:rPr lang="nl-BE" sz="1800" dirty="0" err="1" smtClean="0"/>
              <a:t>contre</a:t>
            </a:r>
            <a:r>
              <a:rPr lang="nl-BE" sz="1800" dirty="0" smtClean="0"/>
              <a:t> la </a:t>
            </a:r>
            <a:r>
              <a:rPr lang="nl-BE" sz="1800" dirty="0" err="1" smtClean="0"/>
              <a:t>pauvreté</a:t>
            </a:r>
            <a:r>
              <a:rPr lang="nl-BE" sz="1800" dirty="0" smtClean="0"/>
              <a:t>?).</a:t>
            </a:r>
          </a:p>
          <a:p>
            <a:pPr>
              <a:buFont typeface="Arial" pitchFamily="-72" charset="0"/>
              <a:buNone/>
            </a:pPr>
            <a:endParaRPr lang="nl-BE" sz="1800" dirty="0" smtClean="0"/>
          </a:p>
        </p:txBody>
      </p:sp>
      <p:graphicFrame>
        <p:nvGraphicFramePr>
          <p:cNvPr id="4" name="Table 3"/>
          <p:cNvGraphicFramePr>
            <a:graphicFrameLocks noGrp="1"/>
          </p:cNvGraphicFramePr>
          <p:nvPr>
            <p:extLst>
              <p:ext uri="{D42A27DB-BD31-4B8C-83A1-F6EECF244321}">
                <p14:modId xmlns:p14="http://schemas.microsoft.com/office/powerpoint/2010/main" val="1493603971"/>
              </p:ext>
            </p:extLst>
          </p:nvPr>
        </p:nvGraphicFramePr>
        <p:xfrm>
          <a:off x="2483768" y="3068960"/>
          <a:ext cx="4248471" cy="2865120"/>
        </p:xfrm>
        <a:graphic>
          <a:graphicData uri="http://schemas.openxmlformats.org/drawingml/2006/table">
            <a:tbl>
              <a:tblPr firstRow="1" bandRow="1">
                <a:tableStyleId>{5C22544A-7EE6-4342-B048-85BDC9FD1C3A}</a:tableStyleId>
              </a:tblPr>
              <a:tblGrid>
                <a:gridCol w="1651651"/>
                <a:gridCol w="1238738"/>
                <a:gridCol w="1358082"/>
              </a:tblGrid>
              <a:tr h="370840">
                <a:tc>
                  <a:txBody>
                    <a:bodyPr/>
                    <a:lstStyle/>
                    <a:p>
                      <a:endParaRPr lang="en-US" dirty="0"/>
                    </a:p>
                  </a:txBody>
                  <a:tcPr/>
                </a:tc>
                <a:tc>
                  <a:txBody>
                    <a:bodyPr/>
                    <a:lstStyle/>
                    <a:p>
                      <a:r>
                        <a:rPr lang="nl-BE" dirty="0" err="1" smtClean="0"/>
                        <a:t>Pauvre</a:t>
                      </a:r>
                      <a:endParaRPr lang="nl-BE" dirty="0" smtClean="0"/>
                    </a:p>
                    <a:p>
                      <a:r>
                        <a:rPr lang="nl-BE" dirty="0" smtClean="0"/>
                        <a:t>(standard)</a:t>
                      </a:r>
                      <a:endParaRPr lang="en-US" dirty="0"/>
                    </a:p>
                  </a:txBody>
                  <a:tcPr/>
                </a:tc>
                <a:tc>
                  <a:txBody>
                    <a:bodyPr/>
                    <a:lstStyle/>
                    <a:p>
                      <a:r>
                        <a:rPr lang="nl-BE" dirty="0" err="1" smtClean="0"/>
                        <a:t>Pauvre</a:t>
                      </a:r>
                      <a:endParaRPr lang="nl-BE" dirty="0" smtClean="0"/>
                    </a:p>
                    <a:p>
                      <a:r>
                        <a:rPr lang="nl-BE" dirty="0" smtClean="0"/>
                        <a:t>(</a:t>
                      </a:r>
                      <a:r>
                        <a:rPr lang="nl-BE" dirty="0" err="1" smtClean="0"/>
                        <a:t>équivalent</a:t>
                      </a:r>
                      <a:r>
                        <a:rPr lang="nl-BE" dirty="0" smtClean="0"/>
                        <a:t>)</a:t>
                      </a:r>
                      <a:endParaRPr lang="en-US" dirty="0"/>
                    </a:p>
                  </a:txBody>
                  <a:tcPr/>
                </a:tc>
              </a:tr>
              <a:tr h="370840">
                <a:tc>
                  <a:txBody>
                    <a:bodyPr/>
                    <a:lstStyle/>
                    <a:p>
                      <a:r>
                        <a:rPr lang="nl-BE" dirty="0" smtClean="0"/>
                        <a:t>revenu </a:t>
                      </a:r>
                      <a:endParaRPr lang="en-US" dirty="0"/>
                    </a:p>
                  </a:txBody>
                  <a:tcPr/>
                </a:tc>
                <a:tc>
                  <a:txBody>
                    <a:bodyPr/>
                    <a:lstStyle/>
                    <a:p>
                      <a:pPr algn="ctr"/>
                      <a:r>
                        <a:rPr lang="nl-BE" dirty="0" smtClean="0"/>
                        <a:t>1432</a:t>
                      </a:r>
                      <a:endParaRPr lang="en-US" dirty="0"/>
                    </a:p>
                  </a:txBody>
                  <a:tcPr/>
                </a:tc>
                <a:tc>
                  <a:txBody>
                    <a:bodyPr/>
                    <a:lstStyle/>
                    <a:p>
                      <a:pPr algn="ctr"/>
                      <a:r>
                        <a:rPr lang="nl-BE" dirty="0" smtClean="0"/>
                        <a:t>2207</a:t>
                      </a:r>
                      <a:endParaRPr lang="en-US" dirty="0"/>
                    </a:p>
                  </a:txBody>
                  <a:tcPr/>
                </a:tc>
              </a:tr>
              <a:tr h="370840">
                <a:tc>
                  <a:txBody>
                    <a:bodyPr/>
                    <a:lstStyle/>
                    <a:p>
                      <a:r>
                        <a:rPr lang="nl-BE" dirty="0" err="1" smtClean="0"/>
                        <a:t>bonheur</a:t>
                      </a:r>
                      <a:endParaRPr lang="en-US" dirty="0"/>
                    </a:p>
                  </a:txBody>
                  <a:tcPr/>
                </a:tc>
                <a:tc>
                  <a:txBody>
                    <a:bodyPr/>
                    <a:lstStyle/>
                    <a:p>
                      <a:pPr algn="ctr"/>
                      <a:r>
                        <a:rPr lang="nl-BE" dirty="0" smtClean="0"/>
                        <a:t>2,18</a:t>
                      </a:r>
                      <a:endParaRPr lang="en-US" dirty="0"/>
                    </a:p>
                  </a:txBody>
                  <a:tcPr/>
                </a:tc>
                <a:tc>
                  <a:txBody>
                    <a:bodyPr/>
                    <a:lstStyle/>
                    <a:p>
                      <a:pPr algn="ctr"/>
                      <a:r>
                        <a:rPr lang="nl-BE" dirty="0" smtClean="0"/>
                        <a:t>2,08</a:t>
                      </a:r>
                      <a:endParaRPr lang="en-US" dirty="0"/>
                    </a:p>
                  </a:txBody>
                  <a:tcPr/>
                </a:tc>
              </a:tr>
              <a:tr h="370840">
                <a:tc>
                  <a:txBody>
                    <a:bodyPr/>
                    <a:lstStyle/>
                    <a:p>
                      <a:r>
                        <a:rPr lang="nl-BE" dirty="0" smtClean="0"/>
                        <a:t>santé </a:t>
                      </a:r>
                      <a:endParaRPr lang="en-US" dirty="0"/>
                    </a:p>
                  </a:txBody>
                  <a:tcPr/>
                </a:tc>
                <a:tc>
                  <a:txBody>
                    <a:bodyPr/>
                    <a:lstStyle/>
                    <a:p>
                      <a:pPr algn="ctr"/>
                      <a:r>
                        <a:rPr lang="nl-BE" dirty="0" smtClean="0"/>
                        <a:t>2,99</a:t>
                      </a:r>
                      <a:endParaRPr lang="en-US" dirty="0"/>
                    </a:p>
                  </a:txBody>
                  <a:tcPr/>
                </a:tc>
                <a:tc>
                  <a:txBody>
                    <a:bodyPr/>
                    <a:lstStyle/>
                    <a:p>
                      <a:pPr algn="ctr"/>
                      <a:r>
                        <a:rPr lang="nl-BE" dirty="0" smtClean="0"/>
                        <a:t>2,56</a:t>
                      </a:r>
                      <a:endParaRPr lang="en-US" dirty="0"/>
                    </a:p>
                  </a:txBody>
                  <a:tcPr/>
                </a:tc>
              </a:tr>
              <a:tr h="370840">
                <a:tc>
                  <a:txBody>
                    <a:bodyPr/>
                    <a:lstStyle/>
                    <a:p>
                      <a:r>
                        <a:rPr lang="nl-BE" dirty="0" err="1" smtClean="0"/>
                        <a:t>âge</a:t>
                      </a:r>
                      <a:endParaRPr lang="en-US" dirty="0"/>
                    </a:p>
                  </a:txBody>
                  <a:tcPr/>
                </a:tc>
                <a:tc>
                  <a:txBody>
                    <a:bodyPr/>
                    <a:lstStyle/>
                    <a:p>
                      <a:pPr algn="ctr"/>
                      <a:r>
                        <a:rPr lang="nl-BE" dirty="0" smtClean="0"/>
                        <a:t>47</a:t>
                      </a:r>
                      <a:endParaRPr lang="en-US" dirty="0"/>
                    </a:p>
                  </a:txBody>
                  <a:tcPr/>
                </a:tc>
                <a:tc>
                  <a:txBody>
                    <a:bodyPr/>
                    <a:lstStyle/>
                    <a:p>
                      <a:pPr algn="ctr"/>
                      <a:r>
                        <a:rPr lang="nl-BE" dirty="0" smtClean="0"/>
                        <a:t>58</a:t>
                      </a:r>
                      <a:endParaRPr lang="en-US" dirty="0"/>
                    </a:p>
                  </a:txBody>
                  <a:tcPr/>
                </a:tc>
              </a:tr>
              <a:tr h="370840">
                <a:tc>
                  <a:txBody>
                    <a:bodyPr/>
                    <a:lstStyle/>
                    <a:p>
                      <a:r>
                        <a:rPr lang="nl-BE" dirty="0" err="1" smtClean="0"/>
                        <a:t>chômage</a:t>
                      </a:r>
                      <a:endParaRPr lang="en-US" dirty="0"/>
                    </a:p>
                  </a:txBody>
                  <a:tcPr/>
                </a:tc>
                <a:tc>
                  <a:txBody>
                    <a:bodyPr/>
                    <a:lstStyle/>
                    <a:p>
                      <a:pPr algn="ctr"/>
                      <a:r>
                        <a:rPr lang="nl-BE" dirty="0" smtClean="0"/>
                        <a:t>12 %</a:t>
                      </a:r>
                      <a:endParaRPr lang="en-US" dirty="0"/>
                    </a:p>
                  </a:txBody>
                  <a:tcPr/>
                </a:tc>
                <a:tc>
                  <a:txBody>
                    <a:bodyPr/>
                    <a:lstStyle/>
                    <a:p>
                      <a:pPr algn="ctr"/>
                      <a:r>
                        <a:rPr lang="nl-BE" dirty="0" smtClean="0"/>
                        <a:t>7 %</a:t>
                      </a:r>
                      <a:endParaRPr lang="en-US" dirty="0"/>
                    </a:p>
                  </a:txBody>
                  <a:tcPr/>
                </a:tc>
              </a:tr>
              <a:tr h="370840">
                <a:tc>
                  <a:txBody>
                    <a:bodyPr/>
                    <a:lstStyle/>
                    <a:p>
                      <a:r>
                        <a:rPr lang="nl-BE" dirty="0" err="1" smtClean="0"/>
                        <a:t>éducation</a:t>
                      </a:r>
                      <a:endParaRPr lang="en-US" dirty="0"/>
                    </a:p>
                  </a:txBody>
                  <a:tcPr/>
                </a:tc>
                <a:tc>
                  <a:txBody>
                    <a:bodyPr/>
                    <a:lstStyle/>
                    <a:p>
                      <a:pPr algn="ctr"/>
                      <a:r>
                        <a:rPr lang="nl-BE" dirty="0" smtClean="0"/>
                        <a:t>60 %</a:t>
                      </a:r>
                      <a:endParaRPr lang="en-US" dirty="0"/>
                    </a:p>
                  </a:txBody>
                  <a:tcPr/>
                </a:tc>
                <a:tc>
                  <a:txBody>
                    <a:bodyPr/>
                    <a:lstStyle/>
                    <a:p>
                      <a:pPr algn="ctr"/>
                      <a:r>
                        <a:rPr lang="nl-BE" dirty="0" smtClean="0"/>
                        <a:t>51 %</a:t>
                      </a:r>
                      <a:endParaRPr lang="en-US" dirty="0"/>
                    </a:p>
                  </a:txBody>
                  <a:tcPr/>
                </a:tc>
              </a:tr>
            </a:tbl>
          </a:graphicData>
        </a:graphic>
      </p:graphicFrame>
    </p:spTree>
    <p:extLst>
      <p:ext uri="{BB962C8B-B14F-4D97-AF65-F5344CB8AC3E}">
        <p14:creationId xmlns:p14="http://schemas.microsoft.com/office/powerpoint/2010/main" val="35797868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50" y="188913"/>
            <a:ext cx="8229600" cy="652462"/>
          </a:xfrm>
        </p:spPr>
        <p:txBody>
          <a:bodyPr>
            <a:normAutofit fontScale="90000"/>
          </a:bodyPr>
          <a:lstStyle/>
          <a:p>
            <a:pPr algn="l"/>
            <a:r>
              <a:rPr lang="nl-BE" sz="2900" smtClean="0">
                <a:solidFill>
                  <a:srgbClr val="376092"/>
                </a:solidFill>
              </a:rPr>
              <a:t>Autres utilisations des statistiques de revenus équivalents </a:t>
            </a:r>
            <a:br>
              <a:rPr lang="nl-BE" sz="2900" smtClean="0">
                <a:solidFill>
                  <a:srgbClr val="376092"/>
                </a:solidFill>
              </a:rPr>
            </a:br>
            <a:r>
              <a:rPr lang="nl-BE" sz="1800" smtClean="0">
                <a:solidFill>
                  <a:srgbClr val="376092"/>
                </a:solidFill>
              </a:rPr>
              <a:t>2) Evaluation des politiques sociales</a:t>
            </a:r>
            <a:endParaRPr lang="en-US" sz="1800" smtClean="0">
              <a:solidFill>
                <a:srgbClr val="376092"/>
              </a:solidFill>
            </a:endParaRPr>
          </a:p>
        </p:txBody>
      </p:sp>
      <p:sp>
        <p:nvSpPr>
          <p:cNvPr id="34818" name="Content Placeholder 2"/>
          <p:cNvSpPr>
            <a:spLocks noGrp="1"/>
          </p:cNvSpPr>
          <p:nvPr>
            <p:ph idx="1"/>
          </p:nvPr>
        </p:nvSpPr>
        <p:spPr/>
        <p:txBody>
          <a:bodyPr/>
          <a:lstStyle/>
          <a:p>
            <a:pPr>
              <a:buFont typeface="Arial" pitchFamily="-72" charset="0"/>
              <a:buBlip>
                <a:blip r:embed="rId2"/>
              </a:buBlip>
            </a:pPr>
            <a:r>
              <a:rPr lang="nl-BE" sz="1800" dirty="0" err="1" smtClean="0"/>
              <a:t>Comparaison</a:t>
            </a:r>
            <a:r>
              <a:rPr lang="nl-BE" sz="1800" dirty="0" smtClean="0"/>
              <a:t> du </a:t>
            </a:r>
            <a:r>
              <a:rPr lang="nl-BE" sz="1800" dirty="0" err="1" smtClean="0"/>
              <a:t>bien-</a:t>
            </a:r>
            <a:r>
              <a:rPr lang="nl-BE" altLang="ja-JP" sz="1800" dirty="0" err="1" smtClean="0"/>
              <a:t>être</a:t>
            </a:r>
            <a:r>
              <a:rPr lang="nl-BE" altLang="ja-JP" sz="1800" dirty="0" smtClean="0"/>
              <a:t> </a:t>
            </a:r>
            <a:r>
              <a:rPr lang="nl-BE" altLang="ja-JP" sz="1800" dirty="0" err="1" smtClean="0"/>
              <a:t>social</a:t>
            </a:r>
            <a:r>
              <a:rPr lang="nl-BE" altLang="ja-JP" sz="1800" dirty="0" smtClean="0"/>
              <a:t> </a:t>
            </a:r>
            <a:r>
              <a:rPr lang="nl-BE" altLang="ja-JP" sz="1800" dirty="0" err="1" smtClean="0"/>
              <a:t>avant</a:t>
            </a:r>
            <a:r>
              <a:rPr lang="nl-BE" altLang="ja-JP" sz="1800" dirty="0" smtClean="0"/>
              <a:t> et </a:t>
            </a:r>
            <a:r>
              <a:rPr lang="nl-BE" altLang="ja-JP" sz="1800" dirty="0" err="1" smtClean="0"/>
              <a:t>après</a:t>
            </a:r>
            <a:r>
              <a:rPr lang="nl-BE" altLang="ja-JP" sz="1800" dirty="0" smtClean="0"/>
              <a:t> la </a:t>
            </a:r>
            <a:r>
              <a:rPr lang="nl-BE" altLang="ja-JP" sz="1800" dirty="0" err="1" smtClean="0"/>
              <a:t>politique</a:t>
            </a:r>
            <a:r>
              <a:rPr lang="nl-BE" altLang="ja-JP" sz="1800" dirty="0" smtClean="0"/>
              <a:t>.</a:t>
            </a:r>
            <a:endParaRPr lang="nl-BE" sz="1800" dirty="0" smtClean="0"/>
          </a:p>
          <a:p>
            <a:pPr>
              <a:buFont typeface="Arial" pitchFamily="-72" charset="0"/>
              <a:buBlip>
                <a:blip r:embed="rId2"/>
              </a:buBlip>
            </a:pPr>
            <a:r>
              <a:rPr lang="nl-BE" sz="1800" dirty="0"/>
              <a:t>Pour </a:t>
            </a:r>
            <a:r>
              <a:rPr lang="nl-BE" sz="1800" dirty="0" err="1"/>
              <a:t>l’ensemble</a:t>
            </a:r>
            <a:r>
              <a:rPr lang="nl-BE" sz="1800" dirty="0"/>
              <a:t> des </a:t>
            </a:r>
            <a:r>
              <a:rPr lang="nl-BE" sz="1800" dirty="0" err="1"/>
              <a:t>personnes</a:t>
            </a:r>
            <a:r>
              <a:rPr lang="nl-BE" sz="1800" dirty="0"/>
              <a:t> </a:t>
            </a:r>
            <a:r>
              <a:rPr lang="nl-BE" sz="1800" dirty="0" err="1"/>
              <a:t>concernées</a:t>
            </a:r>
            <a:r>
              <a:rPr lang="nl-BE" sz="1800" dirty="0"/>
              <a:t>.</a:t>
            </a:r>
            <a:endParaRPr lang="nl-BE" sz="1800" dirty="0" smtClean="0"/>
          </a:p>
          <a:p>
            <a:pPr>
              <a:buFont typeface="Arial" pitchFamily="-72" charset="0"/>
              <a:buBlip>
                <a:blip r:embed="rId2"/>
              </a:buBlip>
            </a:pPr>
            <a:r>
              <a:rPr lang="nl-BE" sz="1800" dirty="0" smtClean="0"/>
              <a:t>En se </a:t>
            </a:r>
            <a:r>
              <a:rPr lang="nl-BE" sz="1800" dirty="0" err="1" smtClean="0"/>
              <a:t>restreignant</a:t>
            </a:r>
            <a:r>
              <a:rPr lang="nl-BE" sz="1800" dirty="0" smtClean="0"/>
              <a:t> </a:t>
            </a:r>
            <a:r>
              <a:rPr lang="nl-BE" sz="1800" dirty="0" err="1" smtClean="0"/>
              <a:t>aux</a:t>
            </a:r>
            <a:r>
              <a:rPr lang="nl-BE" sz="1800" dirty="0" smtClean="0"/>
              <a:t> </a:t>
            </a:r>
            <a:r>
              <a:rPr lang="nl-BE" sz="1800" dirty="0" err="1" smtClean="0"/>
              <a:t>dimensions</a:t>
            </a:r>
            <a:r>
              <a:rPr lang="nl-BE" sz="1800" dirty="0" smtClean="0"/>
              <a:t> </a:t>
            </a:r>
            <a:r>
              <a:rPr lang="nl-BE" sz="1800" dirty="0" err="1" smtClean="0"/>
              <a:t>pertinentes</a:t>
            </a:r>
            <a:r>
              <a:rPr lang="nl-BE" sz="1800" dirty="0" smtClean="0"/>
              <a:t>.</a:t>
            </a:r>
            <a:endParaRPr lang="nl-BE" sz="1800" dirty="0"/>
          </a:p>
        </p:txBody>
      </p:sp>
    </p:spTree>
    <p:extLst>
      <p:ext uri="{BB962C8B-B14F-4D97-AF65-F5344CB8AC3E}">
        <p14:creationId xmlns:p14="http://schemas.microsoft.com/office/powerpoint/2010/main" val="3740703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1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81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928992" cy="652934"/>
          </a:xfrm>
        </p:spPr>
        <p:txBody>
          <a:bodyPr>
            <a:normAutofit fontScale="90000"/>
          </a:bodyPr>
          <a:lstStyle/>
          <a:p>
            <a:pPr algn="l"/>
            <a:r>
              <a:rPr lang="nl-BE" sz="3100" dirty="0" smtClean="0">
                <a:solidFill>
                  <a:schemeClr val="accent1">
                    <a:lumMod val="75000"/>
                  </a:schemeClr>
                </a:solidFill>
              </a:rPr>
              <a:t>Is BBP een goede maatstaf van welzijn in een maatschappij? </a:t>
            </a:r>
            <a:endParaRPr lang="en-US" sz="3200" dirty="0">
              <a:solidFill>
                <a:schemeClr val="accent1">
                  <a:lumMod val="75000"/>
                </a:schemeClr>
              </a:solidFill>
            </a:endParaRPr>
          </a:p>
        </p:txBody>
      </p:sp>
      <p:sp>
        <p:nvSpPr>
          <p:cNvPr id="3" name="Content Placeholder 2"/>
          <p:cNvSpPr>
            <a:spLocks noGrp="1"/>
          </p:cNvSpPr>
          <p:nvPr>
            <p:ph idx="1"/>
          </p:nvPr>
        </p:nvSpPr>
        <p:spPr>
          <a:xfrm>
            <a:off x="457200" y="1600200"/>
            <a:ext cx="8147248" cy="4525963"/>
          </a:xfrm>
        </p:spPr>
        <p:txBody>
          <a:bodyPr>
            <a:normAutofit/>
          </a:bodyPr>
          <a:lstStyle/>
          <a:p>
            <a:pPr>
              <a:buBlip>
                <a:blip r:embed="rId2"/>
              </a:buBlip>
            </a:pPr>
            <a:r>
              <a:rPr lang="nl-BE" sz="1800" dirty="0" smtClean="0"/>
              <a:t>BBP per capita is </a:t>
            </a:r>
            <a:r>
              <a:rPr lang="nl-BE" sz="1800" i="1" dirty="0" smtClean="0"/>
              <a:t>geen</a:t>
            </a:r>
            <a:r>
              <a:rPr lang="nl-BE" sz="1800" dirty="0" smtClean="0"/>
              <a:t> goede maatstaf van welzijn in een maatschappij</a:t>
            </a:r>
          </a:p>
          <a:p>
            <a:pPr marL="0" indent="0">
              <a:buNone/>
            </a:pPr>
            <a:endParaRPr lang="nl-BE" sz="1800" dirty="0" smtClean="0"/>
          </a:p>
          <a:p>
            <a:pPr>
              <a:buBlip>
                <a:blip r:embed="rId2"/>
              </a:buBlip>
            </a:pPr>
            <a:r>
              <a:rPr lang="nl-BE" sz="1800" dirty="0" smtClean="0"/>
              <a:t>Wij zien twee fundamentele problemen: </a:t>
            </a:r>
          </a:p>
          <a:p>
            <a:pPr marL="0" indent="0">
              <a:buNone/>
            </a:pPr>
            <a:endParaRPr lang="nl-BE" sz="1800" dirty="0" smtClean="0"/>
          </a:p>
          <a:p>
            <a:pPr lvl="1">
              <a:buBlip>
                <a:blip r:embed="rId2"/>
              </a:buBlip>
            </a:pPr>
            <a:r>
              <a:rPr lang="nl-BE" sz="1800" dirty="0"/>
              <a:t>BBP per capita is </a:t>
            </a:r>
            <a:r>
              <a:rPr lang="nl-BE" sz="1800" dirty="0" smtClean="0"/>
              <a:t>niet gebaseerd op een aantrekkelijke maatstaf van individueel welzijn</a:t>
            </a:r>
          </a:p>
          <a:p>
            <a:pPr marL="457200" lvl="1" indent="0">
              <a:buNone/>
            </a:pPr>
            <a:r>
              <a:rPr lang="nl-BE" sz="1800" dirty="0"/>
              <a:t>	</a:t>
            </a:r>
            <a:endParaRPr lang="nl-BE" sz="1800" dirty="0" smtClean="0"/>
          </a:p>
          <a:p>
            <a:pPr lvl="1">
              <a:buBlip>
                <a:blip r:embed="rId2"/>
              </a:buBlip>
            </a:pPr>
            <a:r>
              <a:rPr lang="nl-BE" sz="1800" dirty="0"/>
              <a:t>BBP per capita is </a:t>
            </a:r>
            <a:r>
              <a:rPr lang="nl-BE" sz="1800" dirty="0" smtClean="0"/>
              <a:t>blind voor de verdeling van individueel welzijn in de maatschappij</a:t>
            </a:r>
          </a:p>
        </p:txBody>
      </p:sp>
    </p:spTree>
    <p:extLst>
      <p:ext uri="{BB962C8B-B14F-4D97-AF65-F5344CB8AC3E}">
        <p14:creationId xmlns:p14="http://schemas.microsoft.com/office/powerpoint/2010/main" val="3857772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50" y="188913"/>
            <a:ext cx="8229600" cy="652462"/>
          </a:xfrm>
        </p:spPr>
        <p:txBody>
          <a:bodyPr rtlCol="0">
            <a:normAutofit fontScale="90000"/>
          </a:bodyPr>
          <a:lstStyle/>
          <a:p>
            <a:pPr algn="l" fontAlgn="auto">
              <a:spcAft>
                <a:spcPts val="0"/>
              </a:spcAft>
              <a:defRPr/>
            </a:pPr>
            <a:r>
              <a:rPr lang="nl-BE" sz="3200" dirty="0" err="1" smtClean="0">
                <a:solidFill>
                  <a:schemeClr val="accent1">
                    <a:lumMod val="75000"/>
                  </a:schemeClr>
                </a:solidFill>
                <a:ea typeface="+mj-ea"/>
                <a:cs typeface="+mj-cs"/>
              </a:rPr>
              <a:t>Conclusion</a:t>
            </a:r>
            <a:r>
              <a:rPr lang="nl-BE" sz="3200" dirty="0" smtClean="0">
                <a:solidFill>
                  <a:schemeClr val="accent1">
                    <a:lumMod val="75000"/>
                  </a:schemeClr>
                </a:solidFill>
                <a:ea typeface="+mj-ea"/>
                <a:cs typeface="+mj-cs"/>
              </a:rPr>
              <a:t/>
            </a:r>
            <a:br>
              <a:rPr lang="nl-BE" sz="3200" dirty="0" smtClean="0">
                <a:solidFill>
                  <a:schemeClr val="accent1">
                    <a:lumMod val="75000"/>
                  </a:schemeClr>
                </a:solidFill>
                <a:ea typeface="+mj-ea"/>
                <a:cs typeface="+mj-cs"/>
              </a:rPr>
            </a:br>
            <a:endParaRPr lang="en-US" sz="2000" dirty="0">
              <a:solidFill>
                <a:schemeClr val="accent1">
                  <a:lumMod val="75000"/>
                </a:schemeClr>
              </a:solidFill>
              <a:ea typeface="+mj-ea"/>
              <a:cs typeface="+mj-cs"/>
            </a:endParaRPr>
          </a:p>
        </p:txBody>
      </p:sp>
      <p:sp>
        <p:nvSpPr>
          <p:cNvPr id="36866" name="Content Placeholder 2"/>
          <p:cNvSpPr>
            <a:spLocks noGrp="1"/>
          </p:cNvSpPr>
          <p:nvPr>
            <p:ph idx="1"/>
          </p:nvPr>
        </p:nvSpPr>
        <p:spPr>
          <a:xfrm>
            <a:off x="457200" y="1600200"/>
            <a:ext cx="8229600" cy="4925144"/>
          </a:xfrm>
        </p:spPr>
        <p:txBody>
          <a:bodyPr>
            <a:normAutofit lnSpcReduction="10000"/>
          </a:bodyPr>
          <a:lstStyle/>
          <a:p>
            <a:pPr>
              <a:buFont typeface="Arial" pitchFamily="-72" charset="0"/>
              <a:buBlip>
                <a:blip r:embed="rId2"/>
              </a:buBlip>
            </a:pPr>
            <a:r>
              <a:rPr lang="nl-BE" sz="1800" dirty="0" err="1" smtClean="0"/>
              <a:t>Nous</a:t>
            </a:r>
            <a:r>
              <a:rPr lang="nl-BE" sz="1800" dirty="0" smtClean="0"/>
              <a:t> </a:t>
            </a:r>
            <a:r>
              <a:rPr lang="nl-BE" sz="1800" dirty="0" err="1" smtClean="0"/>
              <a:t>soutenons</a:t>
            </a:r>
            <a:r>
              <a:rPr lang="nl-BE" sz="1800" dirty="0" smtClean="0"/>
              <a:t> que </a:t>
            </a:r>
            <a:r>
              <a:rPr lang="nl-BE" sz="1800" dirty="0" err="1" smtClean="0"/>
              <a:t>le</a:t>
            </a:r>
            <a:r>
              <a:rPr lang="nl-BE" sz="1800" dirty="0" smtClean="0"/>
              <a:t> PIB </a:t>
            </a:r>
            <a:r>
              <a:rPr lang="nl-BE" sz="1800" dirty="0" err="1" smtClean="0"/>
              <a:t>n’est</a:t>
            </a:r>
            <a:r>
              <a:rPr lang="nl-BE" sz="1800" dirty="0" smtClean="0"/>
              <a:t> pas </a:t>
            </a:r>
            <a:r>
              <a:rPr lang="nl-BE" sz="1800" dirty="0" err="1" smtClean="0"/>
              <a:t>une</a:t>
            </a:r>
            <a:r>
              <a:rPr lang="nl-BE" sz="1800" dirty="0" smtClean="0"/>
              <a:t> </a:t>
            </a:r>
            <a:r>
              <a:rPr lang="nl-BE" sz="1800" dirty="0" err="1" smtClean="0"/>
              <a:t>bonne</a:t>
            </a:r>
            <a:r>
              <a:rPr lang="nl-BE" sz="1800" dirty="0" smtClean="0"/>
              <a:t> </a:t>
            </a:r>
            <a:r>
              <a:rPr lang="nl-BE" sz="1800" dirty="0" err="1" smtClean="0"/>
              <a:t>mesure</a:t>
            </a:r>
            <a:r>
              <a:rPr lang="nl-BE" sz="1800" dirty="0" smtClean="0"/>
              <a:t> du </a:t>
            </a:r>
            <a:r>
              <a:rPr lang="nl-BE" sz="1800" dirty="0" err="1" smtClean="0"/>
              <a:t>bien-</a:t>
            </a:r>
            <a:r>
              <a:rPr lang="nl-BE" altLang="ja-JP" sz="1800" dirty="0" err="1" smtClean="0"/>
              <a:t>être</a:t>
            </a:r>
            <a:r>
              <a:rPr lang="nl-BE" altLang="ja-JP" sz="1800" dirty="0" smtClean="0"/>
              <a:t> en </a:t>
            </a:r>
            <a:r>
              <a:rPr lang="nl-BE" altLang="ja-JP" sz="1800" dirty="0" err="1" smtClean="0"/>
              <a:t>société</a:t>
            </a:r>
            <a:r>
              <a:rPr lang="nl-BE" altLang="ja-JP" sz="1800" dirty="0" smtClean="0"/>
              <a:t>.</a:t>
            </a:r>
            <a:endParaRPr lang="nl-BE" sz="1800" dirty="0"/>
          </a:p>
          <a:p>
            <a:pPr lvl="1">
              <a:buFont typeface="Arial" pitchFamily="-72" charset="0"/>
              <a:buBlip>
                <a:blip r:embed="rId2"/>
              </a:buBlip>
            </a:pPr>
            <a:r>
              <a:rPr lang="nl-BE" sz="1800" dirty="0"/>
              <a:t>Le PIB par </a:t>
            </a:r>
            <a:r>
              <a:rPr lang="nl-BE" sz="1800" dirty="0" err="1"/>
              <a:t>habitant</a:t>
            </a:r>
            <a:r>
              <a:rPr lang="nl-BE" sz="1800" dirty="0"/>
              <a:t> </a:t>
            </a:r>
            <a:r>
              <a:rPr lang="nl-BE" sz="1800" dirty="0" err="1"/>
              <a:t>n’est</a:t>
            </a:r>
            <a:r>
              <a:rPr lang="nl-BE" sz="1800" dirty="0"/>
              <a:t> pas </a:t>
            </a:r>
            <a:r>
              <a:rPr lang="nl-BE" sz="1800" dirty="0" err="1"/>
              <a:t>une</a:t>
            </a:r>
            <a:r>
              <a:rPr lang="nl-BE" sz="1800" dirty="0"/>
              <a:t> </a:t>
            </a:r>
            <a:r>
              <a:rPr lang="nl-BE" sz="1800" dirty="0" err="1"/>
              <a:t>bonne</a:t>
            </a:r>
            <a:r>
              <a:rPr lang="nl-BE" sz="1800" dirty="0"/>
              <a:t> </a:t>
            </a:r>
            <a:r>
              <a:rPr lang="nl-BE" sz="1800" dirty="0" err="1"/>
              <a:t>mesure</a:t>
            </a:r>
            <a:r>
              <a:rPr lang="nl-BE" sz="1800" dirty="0"/>
              <a:t> de </a:t>
            </a:r>
            <a:r>
              <a:rPr lang="nl-BE" sz="1800" dirty="0" err="1"/>
              <a:t>bien-</a:t>
            </a:r>
            <a:r>
              <a:rPr lang="nl-BE" altLang="ja-JP" sz="1800" dirty="0" err="1"/>
              <a:t>être</a:t>
            </a:r>
            <a:r>
              <a:rPr lang="nl-BE" altLang="ja-JP" sz="1800" dirty="0"/>
              <a:t>.</a:t>
            </a:r>
            <a:r>
              <a:rPr lang="nl-BE" sz="1800" dirty="0"/>
              <a:t> </a:t>
            </a:r>
          </a:p>
          <a:p>
            <a:pPr lvl="1">
              <a:buFont typeface="Arial" pitchFamily="-72" charset="0"/>
              <a:buBlip>
                <a:blip r:embed="rId2"/>
              </a:buBlip>
            </a:pPr>
            <a:r>
              <a:rPr lang="nl-BE" sz="1800" dirty="0" smtClean="0"/>
              <a:t>Le PIB ne </a:t>
            </a:r>
            <a:r>
              <a:rPr lang="nl-BE" sz="1800" dirty="0" err="1" smtClean="0"/>
              <a:t>s’intéresse</a:t>
            </a:r>
            <a:r>
              <a:rPr lang="nl-BE" sz="1800" dirty="0" smtClean="0"/>
              <a:t> pas à la </a:t>
            </a:r>
            <a:r>
              <a:rPr lang="nl-BE" sz="1800" dirty="0" err="1" smtClean="0"/>
              <a:t>distribution</a:t>
            </a:r>
            <a:r>
              <a:rPr lang="nl-BE" sz="1800" dirty="0" smtClean="0"/>
              <a:t>.</a:t>
            </a:r>
            <a:r>
              <a:rPr lang="nl-BE" sz="1800" dirty="0"/>
              <a:t> </a:t>
            </a:r>
            <a:endParaRPr lang="nl-BE" sz="1800" dirty="0" smtClean="0"/>
          </a:p>
          <a:p>
            <a:pPr marL="457200" lvl="1" indent="0">
              <a:buNone/>
            </a:pPr>
            <a:endParaRPr lang="nl-BE" sz="1800" dirty="0" smtClean="0"/>
          </a:p>
          <a:p>
            <a:pPr>
              <a:buFont typeface="Arial" pitchFamily="-72" charset="0"/>
              <a:buBlip>
                <a:blip r:embed="rId2"/>
              </a:buBlip>
            </a:pPr>
            <a:r>
              <a:rPr lang="nl-BE" sz="1800" dirty="0" err="1" smtClean="0"/>
              <a:t>Nous</a:t>
            </a:r>
            <a:r>
              <a:rPr lang="nl-BE" sz="1800" dirty="0" smtClean="0"/>
              <a:t> </a:t>
            </a:r>
            <a:r>
              <a:rPr lang="nl-BE" sz="1800" dirty="0" err="1" smtClean="0"/>
              <a:t>proposons</a:t>
            </a:r>
            <a:r>
              <a:rPr lang="nl-BE" sz="1800" dirty="0" smtClean="0"/>
              <a:t> </a:t>
            </a:r>
            <a:r>
              <a:rPr lang="nl-BE" sz="1800" dirty="0" err="1" smtClean="0"/>
              <a:t>une</a:t>
            </a:r>
            <a:r>
              <a:rPr lang="nl-BE" sz="1800" dirty="0" smtClean="0"/>
              <a:t> </a:t>
            </a:r>
            <a:r>
              <a:rPr lang="nl-BE" sz="1800" dirty="0" err="1" smtClean="0"/>
              <a:t>notion</a:t>
            </a:r>
            <a:r>
              <a:rPr lang="nl-BE" sz="1800" dirty="0" smtClean="0"/>
              <a:t> de </a:t>
            </a:r>
            <a:r>
              <a:rPr lang="nl-BE" sz="1800" dirty="0" err="1" smtClean="0"/>
              <a:t>mesure</a:t>
            </a:r>
            <a:r>
              <a:rPr lang="nl-BE" sz="1800" dirty="0" smtClean="0"/>
              <a:t> du </a:t>
            </a:r>
            <a:r>
              <a:rPr lang="nl-BE" sz="1800" dirty="0" err="1" smtClean="0"/>
              <a:t>bien-</a:t>
            </a:r>
            <a:r>
              <a:rPr lang="nl-BE" altLang="ja-JP" sz="1800" dirty="0" err="1" smtClean="0"/>
              <a:t>être</a:t>
            </a:r>
            <a:r>
              <a:rPr lang="nl-BE" altLang="ja-JP" sz="1800" dirty="0" smtClean="0"/>
              <a:t> </a:t>
            </a:r>
            <a:r>
              <a:rPr lang="nl-BE" altLang="ja-JP" sz="1800" dirty="0" err="1" smtClean="0"/>
              <a:t>fondée</a:t>
            </a:r>
            <a:r>
              <a:rPr lang="nl-BE" altLang="ja-JP" sz="1800" dirty="0" smtClean="0"/>
              <a:t> </a:t>
            </a:r>
            <a:r>
              <a:rPr lang="nl-BE" altLang="ja-JP" sz="1800" dirty="0" err="1" smtClean="0"/>
              <a:t>sur</a:t>
            </a:r>
            <a:r>
              <a:rPr lang="nl-BE" altLang="ja-JP" sz="1800" dirty="0" smtClean="0"/>
              <a:t> les </a:t>
            </a:r>
            <a:r>
              <a:rPr lang="nl-BE" sz="1800" dirty="0" err="1" smtClean="0"/>
              <a:t>revenus</a:t>
            </a:r>
            <a:r>
              <a:rPr lang="nl-BE" sz="1800" dirty="0" smtClean="0"/>
              <a:t> </a:t>
            </a:r>
            <a:r>
              <a:rPr lang="nl-BE" sz="1800" dirty="0" err="1" smtClean="0"/>
              <a:t>équivalents</a:t>
            </a:r>
            <a:r>
              <a:rPr lang="nl-BE" sz="1800" dirty="0" smtClean="0"/>
              <a:t>...</a:t>
            </a:r>
          </a:p>
          <a:p>
            <a:pPr>
              <a:buFont typeface="Arial" pitchFamily="-72" charset="0"/>
              <a:buBlip>
                <a:blip r:embed="rId2"/>
              </a:buBlip>
            </a:pPr>
            <a:r>
              <a:rPr lang="nl-BE" sz="1800" dirty="0" smtClean="0"/>
              <a:t>...</a:t>
            </a:r>
            <a:r>
              <a:rPr lang="nl-BE" sz="1800" dirty="0" err="1" smtClean="0"/>
              <a:t>dont</a:t>
            </a:r>
            <a:r>
              <a:rPr lang="nl-BE" sz="1800" dirty="0" smtClean="0"/>
              <a:t> la mise en oeuvre </a:t>
            </a:r>
            <a:r>
              <a:rPr lang="nl-BE" sz="1800" dirty="0" err="1" smtClean="0"/>
              <a:t>requiert</a:t>
            </a:r>
            <a:r>
              <a:rPr lang="nl-BE" sz="1800" dirty="0" smtClean="0"/>
              <a:t> des </a:t>
            </a:r>
            <a:r>
              <a:rPr lang="nl-BE" sz="1800" dirty="0" err="1" smtClean="0"/>
              <a:t>données</a:t>
            </a:r>
            <a:r>
              <a:rPr lang="nl-BE" sz="1800" dirty="0" smtClean="0"/>
              <a:t> </a:t>
            </a:r>
            <a:r>
              <a:rPr lang="nl-BE" sz="1800" dirty="0" err="1" smtClean="0"/>
              <a:t>spécifiques</a:t>
            </a:r>
            <a:r>
              <a:rPr lang="nl-BE" sz="1800" dirty="0" smtClean="0"/>
              <a:t>, </a:t>
            </a:r>
            <a:r>
              <a:rPr lang="nl-BE" sz="1800" dirty="0" err="1" smtClean="0"/>
              <a:t>obtenues</a:t>
            </a:r>
            <a:r>
              <a:rPr lang="nl-BE" sz="1800" dirty="0" smtClean="0"/>
              <a:t> par enqu</a:t>
            </a:r>
            <a:r>
              <a:rPr lang="nl-BE" altLang="ja-JP" sz="1800" dirty="0" smtClean="0"/>
              <a:t>êtes.</a:t>
            </a:r>
          </a:p>
          <a:p>
            <a:pPr marL="0" indent="0">
              <a:buNone/>
            </a:pPr>
            <a:endParaRPr lang="nl-BE" sz="1800" dirty="0" smtClean="0"/>
          </a:p>
          <a:p>
            <a:pPr>
              <a:buFont typeface="Arial" pitchFamily="-72" charset="0"/>
              <a:buBlip>
                <a:blip r:embed="rId2"/>
              </a:buBlip>
            </a:pPr>
            <a:r>
              <a:rPr lang="nl-BE" sz="1800" dirty="0" smtClean="0"/>
              <a:t>La </a:t>
            </a:r>
            <a:r>
              <a:rPr lang="nl-BE" sz="1800" dirty="0" err="1" smtClean="0"/>
              <a:t>méthode</a:t>
            </a:r>
            <a:r>
              <a:rPr lang="nl-BE" sz="1800" dirty="0" smtClean="0"/>
              <a:t> à </a:t>
            </a:r>
            <a:r>
              <a:rPr lang="nl-BE" sz="1800" dirty="0" err="1" smtClean="0"/>
              <a:t>suivre</a:t>
            </a:r>
            <a:r>
              <a:rPr lang="nl-BE" sz="1800" dirty="0" smtClean="0"/>
              <a:t> </a:t>
            </a:r>
            <a:r>
              <a:rPr lang="nl-BE" sz="1800" dirty="0" err="1" smtClean="0"/>
              <a:t>serait</a:t>
            </a:r>
            <a:r>
              <a:rPr lang="nl-BE" sz="1800" dirty="0" smtClean="0"/>
              <a:t> </a:t>
            </a:r>
            <a:r>
              <a:rPr lang="nl-BE" sz="1800" dirty="0" err="1" smtClean="0"/>
              <a:t>donc</a:t>
            </a:r>
            <a:r>
              <a:rPr lang="nl-BE" sz="1800" dirty="0" smtClean="0"/>
              <a:t>: </a:t>
            </a:r>
          </a:p>
          <a:p>
            <a:pPr marL="457200" lvl="1" indent="0">
              <a:buNone/>
            </a:pPr>
            <a:r>
              <a:rPr lang="nl-BE" sz="1800" dirty="0" smtClean="0"/>
              <a:t>1) </a:t>
            </a:r>
            <a:r>
              <a:rPr lang="nl-BE" sz="1800" dirty="0" err="1" smtClean="0"/>
              <a:t>récolter</a:t>
            </a:r>
            <a:r>
              <a:rPr lang="nl-BE" sz="1800" dirty="0" smtClean="0"/>
              <a:t> les </a:t>
            </a:r>
            <a:r>
              <a:rPr lang="nl-BE" sz="1800" dirty="0" err="1" smtClean="0"/>
              <a:t>données</a:t>
            </a:r>
            <a:r>
              <a:rPr lang="nl-BE" sz="1800" dirty="0" smtClean="0"/>
              <a:t> par enqu</a:t>
            </a:r>
            <a:r>
              <a:rPr lang="nl-BE" altLang="ja-JP" sz="1800" dirty="0" smtClean="0"/>
              <a:t>êtes, </a:t>
            </a:r>
          </a:p>
          <a:p>
            <a:pPr marL="457200" lvl="1" indent="0">
              <a:buNone/>
            </a:pPr>
            <a:r>
              <a:rPr lang="nl-BE" altLang="ja-JP" sz="1800" dirty="0" smtClean="0"/>
              <a:t>2) </a:t>
            </a:r>
            <a:r>
              <a:rPr lang="nl-BE" altLang="ja-JP" sz="1800" dirty="0" err="1" smtClean="0"/>
              <a:t>estimer</a:t>
            </a:r>
            <a:r>
              <a:rPr lang="nl-BE" altLang="ja-JP" sz="1800" dirty="0" smtClean="0"/>
              <a:t> la </a:t>
            </a:r>
            <a:r>
              <a:rPr lang="nl-BE" altLang="ja-JP" sz="1800" dirty="0" err="1" smtClean="0"/>
              <a:t>manière</a:t>
            </a:r>
            <a:r>
              <a:rPr lang="nl-BE" altLang="ja-JP" sz="1800" dirty="0" smtClean="0"/>
              <a:t> </a:t>
            </a:r>
            <a:r>
              <a:rPr lang="nl-BE" altLang="ja-JP" sz="1800" dirty="0" err="1" smtClean="0"/>
              <a:t>dont</a:t>
            </a:r>
            <a:r>
              <a:rPr lang="nl-BE" altLang="ja-JP" sz="1800" dirty="0" smtClean="0"/>
              <a:t> </a:t>
            </a:r>
            <a:r>
              <a:rPr lang="nl-BE" altLang="ja-JP" sz="1800" dirty="0" err="1" smtClean="0"/>
              <a:t>chaque</a:t>
            </a:r>
            <a:r>
              <a:rPr lang="nl-BE" altLang="ja-JP" sz="1800" dirty="0" smtClean="0"/>
              <a:t> </a:t>
            </a:r>
            <a:r>
              <a:rPr lang="nl-BE" altLang="ja-JP" sz="1800" dirty="0" err="1" smtClean="0"/>
              <a:t>personne</a:t>
            </a:r>
            <a:r>
              <a:rPr lang="nl-BE" altLang="ja-JP" sz="1800" dirty="0" smtClean="0"/>
              <a:t> </a:t>
            </a:r>
            <a:r>
              <a:rPr lang="nl-BE" altLang="ja-JP" sz="1800" dirty="0" err="1" smtClean="0"/>
              <a:t>agrége</a:t>
            </a:r>
            <a:r>
              <a:rPr lang="nl-BE" altLang="ja-JP" sz="1800" dirty="0" smtClean="0"/>
              <a:t> les </a:t>
            </a:r>
            <a:r>
              <a:rPr lang="nl-BE" altLang="ja-JP" sz="1800" dirty="0" err="1" smtClean="0"/>
              <a:t>différentes</a:t>
            </a:r>
            <a:r>
              <a:rPr lang="nl-BE" altLang="ja-JP" sz="1800" dirty="0" smtClean="0"/>
              <a:t> </a:t>
            </a:r>
            <a:r>
              <a:rPr lang="nl-BE" altLang="ja-JP" sz="1800" dirty="0" err="1" smtClean="0"/>
              <a:t>dimensions</a:t>
            </a:r>
            <a:r>
              <a:rPr lang="nl-BE" altLang="ja-JP" sz="1800" dirty="0" smtClean="0"/>
              <a:t> </a:t>
            </a:r>
            <a:r>
              <a:rPr lang="nl-BE" altLang="ja-JP" sz="1800" dirty="0" err="1" smtClean="0"/>
              <a:t>affectant</a:t>
            </a:r>
            <a:r>
              <a:rPr lang="nl-BE" altLang="ja-JP" sz="1800" dirty="0" smtClean="0"/>
              <a:t> </a:t>
            </a:r>
            <a:r>
              <a:rPr lang="nl-BE" altLang="ja-JP" sz="1800" dirty="0" err="1" smtClean="0"/>
              <a:t>son</a:t>
            </a:r>
            <a:r>
              <a:rPr lang="nl-BE" altLang="ja-JP" sz="1800" dirty="0" smtClean="0"/>
              <a:t> </a:t>
            </a:r>
            <a:r>
              <a:rPr lang="nl-BE" altLang="ja-JP" sz="1800" dirty="0" err="1" smtClean="0"/>
              <a:t>bien-être</a:t>
            </a:r>
            <a:r>
              <a:rPr lang="nl-BE" altLang="ja-JP" sz="1800" dirty="0" smtClean="0"/>
              <a:t>, </a:t>
            </a:r>
          </a:p>
          <a:p>
            <a:pPr marL="457200" lvl="1" indent="0">
              <a:buNone/>
            </a:pPr>
            <a:r>
              <a:rPr lang="nl-BE" altLang="ja-JP" sz="1800" dirty="0" smtClean="0"/>
              <a:t>3) pour </a:t>
            </a:r>
            <a:r>
              <a:rPr lang="nl-BE" altLang="ja-JP" sz="1800" dirty="0" err="1" smtClean="0"/>
              <a:t>un</a:t>
            </a:r>
            <a:r>
              <a:rPr lang="nl-BE" altLang="ja-JP" sz="1800" dirty="0" smtClean="0"/>
              <a:t> </a:t>
            </a:r>
            <a:r>
              <a:rPr lang="nl-BE" altLang="ja-JP" sz="1800" dirty="0" err="1" smtClean="0"/>
              <a:t>certain</a:t>
            </a:r>
            <a:r>
              <a:rPr lang="nl-BE" altLang="ja-JP" sz="1800" dirty="0" smtClean="0"/>
              <a:t> </a:t>
            </a:r>
            <a:r>
              <a:rPr lang="nl-BE" altLang="ja-JP" sz="1800" dirty="0" err="1" smtClean="0"/>
              <a:t>nombre</a:t>
            </a:r>
            <a:r>
              <a:rPr lang="nl-BE" altLang="ja-JP" sz="1800" dirty="0" smtClean="0"/>
              <a:t> de </a:t>
            </a:r>
            <a:r>
              <a:rPr lang="nl-BE" altLang="ja-JP" sz="1800" dirty="0" err="1" smtClean="0"/>
              <a:t>situation</a:t>
            </a:r>
            <a:r>
              <a:rPr lang="nl-BE" altLang="ja-JP" sz="1800" dirty="0" smtClean="0"/>
              <a:t> de </a:t>
            </a:r>
            <a:r>
              <a:rPr lang="nl-BE" altLang="ja-JP" sz="1800" dirty="0" err="1" smtClean="0"/>
              <a:t>références</a:t>
            </a:r>
            <a:r>
              <a:rPr lang="nl-BE" altLang="ja-JP" sz="1800" dirty="0" smtClean="0"/>
              <a:t> (</a:t>
            </a:r>
            <a:r>
              <a:rPr lang="nl-BE" altLang="ja-JP" sz="1800" dirty="0" err="1" smtClean="0"/>
              <a:t>choix</a:t>
            </a:r>
            <a:r>
              <a:rPr lang="nl-BE" altLang="ja-JP" sz="1800" dirty="0" smtClean="0"/>
              <a:t> </a:t>
            </a:r>
            <a:r>
              <a:rPr lang="nl-BE" altLang="ja-JP" sz="1800" dirty="0" err="1" smtClean="0"/>
              <a:t>éthiques</a:t>
            </a:r>
            <a:r>
              <a:rPr lang="nl-BE" altLang="ja-JP" sz="1800" dirty="0" smtClean="0"/>
              <a:t>), </a:t>
            </a:r>
            <a:r>
              <a:rPr lang="nl-BE" altLang="ja-JP" sz="1800" dirty="0" err="1" smtClean="0"/>
              <a:t>calculer</a:t>
            </a:r>
            <a:r>
              <a:rPr lang="nl-BE" altLang="ja-JP" sz="1800" dirty="0" smtClean="0"/>
              <a:t> les </a:t>
            </a:r>
            <a:r>
              <a:rPr lang="nl-BE" altLang="ja-JP" sz="1800" dirty="0" err="1" smtClean="0"/>
              <a:t>revenus</a:t>
            </a:r>
            <a:r>
              <a:rPr lang="nl-BE" altLang="ja-JP" sz="1800" dirty="0" smtClean="0"/>
              <a:t> </a:t>
            </a:r>
            <a:r>
              <a:rPr lang="nl-BE" altLang="ja-JP" sz="1800" dirty="0" err="1" smtClean="0"/>
              <a:t>équivalents</a:t>
            </a:r>
            <a:r>
              <a:rPr lang="nl-BE" altLang="ja-JP" sz="1800" dirty="0" smtClean="0"/>
              <a:t>, et enfin </a:t>
            </a:r>
          </a:p>
          <a:p>
            <a:pPr marL="457200" lvl="1" indent="0">
              <a:buNone/>
            </a:pPr>
            <a:r>
              <a:rPr lang="nl-BE" altLang="ja-JP" sz="1800" dirty="0" smtClean="0"/>
              <a:t>4) pour </a:t>
            </a:r>
            <a:r>
              <a:rPr lang="nl-BE" altLang="ja-JP" sz="1800" dirty="0" err="1" smtClean="0"/>
              <a:t>chaque</a:t>
            </a:r>
            <a:r>
              <a:rPr lang="nl-BE" altLang="ja-JP" sz="1800" dirty="0" smtClean="0"/>
              <a:t> </a:t>
            </a:r>
            <a:r>
              <a:rPr lang="nl-BE" altLang="ja-JP" sz="1800" smtClean="0"/>
              <a:t>série </a:t>
            </a:r>
            <a:r>
              <a:rPr lang="nl-BE" altLang="ja-JP" sz="1800" dirty="0" smtClean="0"/>
              <a:t>de </a:t>
            </a:r>
            <a:r>
              <a:rPr lang="nl-BE" altLang="ja-JP" sz="1800" dirty="0" err="1" smtClean="0"/>
              <a:t>revenus</a:t>
            </a:r>
            <a:r>
              <a:rPr lang="nl-BE" altLang="ja-JP" sz="1800" dirty="0" smtClean="0"/>
              <a:t> </a:t>
            </a:r>
            <a:r>
              <a:rPr lang="nl-BE" altLang="ja-JP" sz="1800" dirty="0" err="1" smtClean="0"/>
              <a:t>équivalents</a:t>
            </a:r>
            <a:r>
              <a:rPr lang="nl-BE" altLang="ja-JP" sz="1800" dirty="0" smtClean="0"/>
              <a:t>, </a:t>
            </a:r>
            <a:r>
              <a:rPr lang="nl-BE" altLang="ja-JP" sz="1800" dirty="0" err="1" smtClean="0"/>
              <a:t>calculer</a:t>
            </a:r>
            <a:r>
              <a:rPr lang="nl-BE" altLang="ja-JP" sz="1800" dirty="0" smtClean="0"/>
              <a:t> </a:t>
            </a:r>
            <a:r>
              <a:rPr lang="nl-BE" altLang="ja-JP" sz="1800" dirty="0" err="1" smtClean="0"/>
              <a:t>le</a:t>
            </a:r>
            <a:r>
              <a:rPr lang="nl-BE" altLang="ja-JP" sz="1800" dirty="0" smtClean="0"/>
              <a:t> niveau </a:t>
            </a:r>
            <a:r>
              <a:rPr lang="nl-BE" altLang="ja-JP" sz="1800" dirty="0" err="1" smtClean="0"/>
              <a:t>agrégé</a:t>
            </a:r>
            <a:r>
              <a:rPr lang="nl-BE" altLang="ja-JP" sz="1800" dirty="0" smtClean="0"/>
              <a:t> de </a:t>
            </a:r>
            <a:r>
              <a:rPr lang="nl-BE" altLang="ja-JP" sz="1800" dirty="0" err="1" smtClean="0"/>
              <a:t>bien-être</a:t>
            </a:r>
            <a:r>
              <a:rPr lang="nl-BE" altLang="ja-JP" sz="1800" dirty="0" smtClean="0"/>
              <a:t> </a:t>
            </a:r>
            <a:r>
              <a:rPr lang="nl-BE" altLang="ja-JP" sz="1800" dirty="0" err="1" smtClean="0"/>
              <a:t>social</a:t>
            </a:r>
            <a:r>
              <a:rPr lang="nl-BE" altLang="ja-JP" sz="1800" dirty="0" smtClean="0"/>
              <a:t>, </a:t>
            </a:r>
            <a:r>
              <a:rPr lang="nl-BE" altLang="ja-JP" sz="1800" dirty="0" err="1" smtClean="0"/>
              <a:t>l’alternative</a:t>
            </a:r>
            <a:r>
              <a:rPr lang="nl-BE" altLang="ja-JP" sz="1800" dirty="0" smtClean="0"/>
              <a:t> au PIB.</a:t>
            </a:r>
            <a:endParaRPr lang="nl-BE" sz="1800" dirty="0"/>
          </a:p>
        </p:txBody>
      </p:sp>
    </p:spTree>
    <p:extLst>
      <p:ext uri="{BB962C8B-B14F-4D97-AF65-F5344CB8AC3E}">
        <p14:creationId xmlns:p14="http://schemas.microsoft.com/office/powerpoint/2010/main" val="2601676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86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86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686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686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6866">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6866">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6866">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6866">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686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229600" cy="652934"/>
          </a:xfrm>
        </p:spPr>
        <p:txBody>
          <a:bodyPr>
            <a:normAutofit fontScale="90000"/>
          </a:bodyPr>
          <a:lstStyle/>
          <a:p>
            <a:pPr algn="l"/>
            <a:r>
              <a:rPr lang="nl-BE" sz="3200" dirty="0" smtClean="0">
                <a:solidFill>
                  <a:schemeClr val="accent1">
                    <a:lumMod val="75000"/>
                  </a:schemeClr>
                </a:solidFill>
              </a:rPr>
              <a:t>Wat is een goede maatstaf voor individueel welzijn? </a:t>
            </a:r>
            <a:br>
              <a:rPr lang="nl-BE" sz="3200" dirty="0" smtClean="0">
                <a:solidFill>
                  <a:schemeClr val="accent1">
                    <a:lumMod val="75000"/>
                  </a:schemeClr>
                </a:solidFill>
              </a:rPr>
            </a:br>
            <a:r>
              <a:rPr lang="nl-BE" sz="2000" dirty="0" smtClean="0">
                <a:solidFill>
                  <a:schemeClr val="accent1">
                    <a:lumMod val="75000"/>
                  </a:schemeClr>
                </a:solidFill>
              </a:rPr>
              <a:t>Antwoord 1: Inkomen</a:t>
            </a:r>
            <a:endParaRPr lang="en-US" sz="3200" dirty="0">
              <a:solidFill>
                <a:schemeClr val="accent1">
                  <a:lumMod val="75000"/>
                </a:schemeClr>
              </a:solidFill>
            </a:endParaRPr>
          </a:p>
        </p:txBody>
      </p:sp>
      <p:sp>
        <p:nvSpPr>
          <p:cNvPr id="3" name="Content Placeholder 2"/>
          <p:cNvSpPr>
            <a:spLocks noGrp="1"/>
          </p:cNvSpPr>
          <p:nvPr>
            <p:ph idx="1"/>
          </p:nvPr>
        </p:nvSpPr>
        <p:spPr>
          <a:xfrm>
            <a:off x="467544" y="1628800"/>
            <a:ext cx="8229600" cy="4968552"/>
          </a:xfrm>
        </p:spPr>
        <p:txBody>
          <a:bodyPr>
            <a:normAutofit/>
          </a:bodyPr>
          <a:lstStyle/>
          <a:p>
            <a:pPr>
              <a:buBlip>
                <a:blip r:embed="rId2"/>
              </a:buBlip>
            </a:pPr>
            <a:r>
              <a:rPr lang="nl-BE" sz="1800" dirty="0" smtClean="0"/>
              <a:t>Standaard benadering in verdeling en armoede-analyse</a:t>
            </a:r>
          </a:p>
          <a:p>
            <a:pPr>
              <a:buBlip>
                <a:blip r:embed="rId2"/>
              </a:buBlip>
            </a:pPr>
            <a:r>
              <a:rPr lang="nl-BE" sz="1800" dirty="0" smtClean="0"/>
              <a:t>Voorbeeld</a:t>
            </a:r>
          </a:p>
          <a:p>
            <a:pPr>
              <a:buBlip>
                <a:blip r:embed="rId2"/>
              </a:buBlip>
            </a:pPr>
            <a:endParaRPr lang="nl-BE" sz="1800" dirty="0"/>
          </a:p>
          <a:p>
            <a:pPr>
              <a:buBlip>
                <a:blip r:embed="rId2"/>
              </a:buBlip>
            </a:pPr>
            <a:endParaRPr lang="nl-BE" sz="1800" dirty="0" smtClean="0"/>
          </a:p>
          <a:p>
            <a:pPr>
              <a:buBlip>
                <a:blip r:embed="rId2"/>
              </a:buBlip>
            </a:pPr>
            <a:endParaRPr lang="nl-BE" sz="1800" dirty="0"/>
          </a:p>
          <a:p>
            <a:pPr>
              <a:buBlip>
                <a:blip r:embed="rId2"/>
              </a:buBlip>
            </a:pPr>
            <a:endParaRPr lang="nl-BE" sz="1800" dirty="0" smtClean="0"/>
          </a:p>
          <a:p>
            <a:pPr>
              <a:buBlip>
                <a:blip r:embed="rId2"/>
              </a:buBlip>
            </a:pPr>
            <a:endParaRPr lang="nl-BE" sz="1800" dirty="0"/>
          </a:p>
          <a:p>
            <a:pPr>
              <a:buBlip>
                <a:blip r:embed="rId2"/>
              </a:buBlip>
            </a:pPr>
            <a:endParaRPr lang="nl-BE" sz="1800" dirty="0" smtClean="0"/>
          </a:p>
          <a:p>
            <a:pPr marL="0" indent="0">
              <a:buNone/>
            </a:pPr>
            <a:endParaRPr lang="nl-BE" sz="1800" dirty="0" smtClean="0"/>
          </a:p>
          <a:p>
            <a:pPr>
              <a:buBlip>
                <a:blip r:embed="rId2"/>
              </a:buBlip>
            </a:pPr>
            <a:endParaRPr lang="nl-BE" sz="1800" dirty="0"/>
          </a:p>
          <a:p>
            <a:pPr>
              <a:buBlip>
                <a:blip r:embed="rId2"/>
              </a:buBlip>
            </a:pPr>
            <a:endParaRPr lang="nl-BE" sz="1800" dirty="0" smtClean="0"/>
          </a:p>
          <a:p>
            <a:pPr>
              <a:buBlip>
                <a:blip r:embed="rId2"/>
              </a:buBlip>
            </a:pPr>
            <a:endParaRPr lang="nl-BE" sz="1800" dirty="0"/>
          </a:p>
          <a:p>
            <a:pPr>
              <a:buBlip>
                <a:blip r:embed="rId2"/>
              </a:buBlip>
            </a:pPr>
            <a:endParaRPr lang="nl-BE" sz="1800" dirty="0" smtClean="0"/>
          </a:p>
          <a:p>
            <a:pPr>
              <a:buBlip>
                <a:blip r:embed="rId2"/>
              </a:buBlip>
            </a:pPr>
            <a:endParaRPr lang="nl-BE" sz="1800" dirty="0"/>
          </a:p>
          <a:p>
            <a:pPr marL="0" indent="0">
              <a:buNone/>
            </a:pPr>
            <a:endParaRPr lang="nl-BE" sz="1800" dirty="0"/>
          </a:p>
        </p:txBody>
      </p:sp>
      <p:graphicFrame>
        <p:nvGraphicFramePr>
          <p:cNvPr id="5" name="Table 4"/>
          <p:cNvGraphicFramePr>
            <a:graphicFrameLocks noGrp="1"/>
          </p:cNvGraphicFramePr>
          <p:nvPr>
            <p:extLst>
              <p:ext uri="{D42A27DB-BD31-4B8C-83A1-F6EECF244321}">
                <p14:modId xmlns:p14="http://schemas.microsoft.com/office/powerpoint/2010/main" val="2940362475"/>
              </p:ext>
            </p:extLst>
          </p:nvPr>
        </p:nvGraphicFramePr>
        <p:xfrm>
          <a:off x="611560" y="2492896"/>
          <a:ext cx="2520280" cy="1483360"/>
        </p:xfrm>
        <a:graphic>
          <a:graphicData uri="http://schemas.openxmlformats.org/drawingml/2006/table">
            <a:tbl>
              <a:tblPr firstRow="1" bandRow="1">
                <a:tableStyleId>{5C22544A-7EE6-4342-B048-85BDC9FD1C3A}</a:tableStyleId>
              </a:tblPr>
              <a:tblGrid>
                <a:gridCol w="1440160"/>
                <a:gridCol w="1080120"/>
              </a:tblGrid>
              <a:tr h="370840">
                <a:tc>
                  <a:txBody>
                    <a:bodyPr/>
                    <a:lstStyle/>
                    <a:p>
                      <a:endParaRPr lang="en-US" dirty="0"/>
                    </a:p>
                  </a:txBody>
                  <a:tcPr/>
                </a:tc>
                <a:tc>
                  <a:txBody>
                    <a:bodyPr/>
                    <a:lstStyle/>
                    <a:p>
                      <a:r>
                        <a:rPr lang="nl-BE" dirty="0" smtClean="0"/>
                        <a:t>Inkomen</a:t>
                      </a:r>
                      <a:endParaRPr lang="en-US" dirty="0"/>
                    </a:p>
                  </a:txBody>
                  <a:tcPr/>
                </a:tc>
              </a:tr>
              <a:tr h="370840">
                <a:tc>
                  <a:txBody>
                    <a:bodyPr/>
                    <a:lstStyle/>
                    <a:p>
                      <a:r>
                        <a:rPr lang="nl-BE" dirty="0" smtClean="0">
                          <a:solidFill>
                            <a:schemeClr val="tx1"/>
                          </a:solidFill>
                        </a:rPr>
                        <a:t>Anne</a:t>
                      </a:r>
                      <a:endParaRPr lang="en-US" dirty="0">
                        <a:solidFill>
                          <a:schemeClr val="tx1"/>
                        </a:solidFill>
                      </a:endParaRPr>
                    </a:p>
                  </a:txBody>
                  <a:tcPr/>
                </a:tc>
                <a:tc>
                  <a:txBody>
                    <a:bodyPr/>
                    <a:lstStyle/>
                    <a:p>
                      <a:pPr algn="ctr"/>
                      <a:r>
                        <a:rPr lang="nl-BE" b="1" dirty="0" smtClean="0">
                          <a:solidFill>
                            <a:schemeClr val="tx1"/>
                          </a:solidFill>
                        </a:rPr>
                        <a:t>1000 €</a:t>
                      </a:r>
                      <a:endParaRPr lang="en-US" b="1" dirty="0">
                        <a:solidFill>
                          <a:schemeClr val="tx1"/>
                        </a:solidFill>
                      </a:endParaRPr>
                    </a:p>
                  </a:txBody>
                  <a:tcPr/>
                </a:tc>
              </a:tr>
              <a:tr h="370840">
                <a:tc>
                  <a:txBody>
                    <a:bodyPr/>
                    <a:lstStyle/>
                    <a:p>
                      <a:r>
                        <a:rPr lang="nl-BE" dirty="0" err="1" smtClean="0">
                          <a:solidFill>
                            <a:schemeClr val="tx1"/>
                          </a:solidFill>
                        </a:rPr>
                        <a:t>Benny</a:t>
                      </a:r>
                      <a:endParaRPr lang="en-US" dirty="0">
                        <a:solidFill>
                          <a:schemeClr val="tx1"/>
                        </a:solidFill>
                      </a:endParaRPr>
                    </a:p>
                  </a:txBody>
                  <a:tcPr/>
                </a:tc>
                <a:tc>
                  <a:txBody>
                    <a:bodyPr/>
                    <a:lstStyle/>
                    <a:p>
                      <a:pPr algn="ctr"/>
                      <a:r>
                        <a:rPr lang="nl-BE" dirty="0" smtClean="0">
                          <a:solidFill>
                            <a:schemeClr val="tx1"/>
                          </a:solidFill>
                        </a:rPr>
                        <a:t>1500 €</a:t>
                      </a:r>
                      <a:endParaRPr lang="en-US" dirty="0">
                        <a:solidFill>
                          <a:schemeClr val="tx1"/>
                        </a:solidFill>
                      </a:endParaRPr>
                    </a:p>
                  </a:txBody>
                  <a:tcPr/>
                </a:tc>
              </a:tr>
              <a:tr h="370840">
                <a:tc>
                  <a:txBody>
                    <a:bodyPr/>
                    <a:lstStyle/>
                    <a:p>
                      <a:r>
                        <a:rPr lang="nl-BE" dirty="0" smtClean="0">
                          <a:solidFill>
                            <a:schemeClr val="tx1"/>
                          </a:solidFill>
                        </a:rPr>
                        <a:t>Catherine</a:t>
                      </a:r>
                      <a:endParaRPr lang="en-US" dirty="0">
                        <a:solidFill>
                          <a:schemeClr val="tx1"/>
                        </a:solidFill>
                      </a:endParaRPr>
                    </a:p>
                  </a:txBody>
                  <a:tcPr/>
                </a:tc>
                <a:tc>
                  <a:txBody>
                    <a:bodyPr/>
                    <a:lstStyle/>
                    <a:p>
                      <a:pPr algn="ctr"/>
                      <a:r>
                        <a:rPr lang="nl-BE" dirty="0" smtClean="0">
                          <a:solidFill>
                            <a:schemeClr val="tx1"/>
                          </a:solidFill>
                        </a:rPr>
                        <a:t>2000 €</a:t>
                      </a:r>
                      <a:endParaRPr lang="en-US" dirty="0">
                        <a:solidFill>
                          <a:schemeClr val="tx1"/>
                        </a:solidFill>
                      </a:endParaRPr>
                    </a:p>
                  </a:txBody>
                  <a:tcPr/>
                </a:tc>
              </a:tr>
            </a:tbl>
          </a:graphicData>
        </a:graphic>
      </p:graphicFrame>
    </p:spTree>
    <p:extLst>
      <p:ext uri="{BB962C8B-B14F-4D97-AF65-F5344CB8AC3E}">
        <p14:creationId xmlns:p14="http://schemas.microsoft.com/office/powerpoint/2010/main" val="3323462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229600" cy="652934"/>
          </a:xfrm>
        </p:spPr>
        <p:txBody>
          <a:bodyPr>
            <a:normAutofit fontScale="90000"/>
          </a:bodyPr>
          <a:lstStyle/>
          <a:p>
            <a:pPr algn="l"/>
            <a:r>
              <a:rPr lang="nl-BE" sz="3200" dirty="0" smtClean="0">
                <a:solidFill>
                  <a:schemeClr val="accent1">
                    <a:lumMod val="75000"/>
                  </a:schemeClr>
                </a:solidFill>
              </a:rPr>
              <a:t>Wat is een goede maatstaf voor individueel welzijn? </a:t>
            </a:r>
            <a:br>
              <a:rPr lang="nl-BE" sz="3200" dirty="0" smtClean="0">
                <a:solidFill>
                  <a:schemeClr val="accent1">
                    <a:lumMod val="75000"/>
                  </a:schemeClr>
                </a:solidFill>
              </a:rPr>
            </a:br>
            <a:r>
              <a:rPr lang="nl-BE" sz="2000" dirty="0" smtClean="0">
                <a:solidFill>
                  <a:schemeClr val="accent1">
                    <a:lumMod val="75000"/>
                  </a:schemeClr>
                </a:solidFill>
              </a:rPr>
              <a:t>Antwoord 1: Inkomen</a:t>
            </a:r>
            <a:endParaRPr lang="en-US" sz="3200" dirty="0">
              <a:solidFill>
                <a:schemeClr val="accent1">
                  <a:lumMod val="75000"/>
                </a:schemeClr>
              </a:solidFill>
            </a:endParaRPr>
          </a:p>
        </p:txBody>
      </p:sp>
      <p:sp>
        <p:nvSpPr>
          <p:cNvPr id="3" name="Content Placeholder 2"/>
          <p:cNvSpPr>
            <a:spLocks noGrp="1"/>
          </p:cNvSpPr>
          <p:nvPr>
            <p:ph idx="1"/>
          </p:nvPr>
        </p:nvSpPr>
        <p:spPr>
          <a:xfrm>
            <a:off x="467544" y="1628800"/>
            <a:ext cx="8229600" cy="4968552"/>
          </a:xfrm>
        </p:spPr>
        <p:txBody>
          <a:bodyPr>
            <a:normAutofit/>
          </a:bodyPr>
          <a:lstStyle/>
          <a:p>
            <a:pPr>
              <a:buBlip>
                <a:blip r:embed="rId2"/>
              </a:buBlip>
            </a:pPr>
            <a:r>
              <a:rPr lang="nl-BE" sz="1800" dirty="0" smtClean="0"/>
              <a:t>Standaard benadering in verdeling en armoede-analyse</a:t>
            </a:r>
          </a:p>
          <a:p>
            <a:pPr>
              <a:buBlip>
                <a:blip r:embed="rId2"/>
              </a:buBlip>
            </a:pPr>
            <a:r>
              <a:rPr lang="nl-BE" sz="1800" dirty="0" smtClean="0"/>
              <a:t>Voorbeeld</a:t>
            </a:r>
          </a:p>
          <a:p>
            <a:pPr>
              <a:buBlip>
                <a:blip r:embed="rId2"/>
              </a:buBlip>
            </a:pPr>
            <a:endParaRPr lang="nl-BE" sz="1800" dirty="0"/>
          </a:p>
          <a:p>
            <a:pPr>
              <a:buBlip>
                <a:blip r:embed="rId2"/>
              </a:buBlip>
            </a:pPr>
            <a:endParaRPr lang="nl-BE" sz="1800" dirty="0" smtClean="0"/>
          </a:p>
          <a:p>
            <a:pPr>
              <a:buBlip>
                <a:blip r:embed="rId2"/>
              </a:buBlip>
            </a:pPr>
            <a:endParaRPr lang="nl-BE" sz="1800" dirty="0"/>
          </a:p>
          <a:p>
            <a:pPr>
              <a:buBlip>
                <a:blip r:embed="rId2"/>
              </a:buBlip>
            </a:pPr>
            <a:endParaRPr lang="nl-BE" sz="1800" dirty="0" smtClean="0"/>
          </a:p>
          <a:p>
            <a:pPr>
              <a:buBlip>
                <a:blip r:embed="rId2"/>
              </a:buBlip>
            </a:pPr>
            <a:endParaRPr lang="nl-BE" sz="1800" dirty="0"/>
          </a:p>
          <a:p>
            <a:pPr>
              <a:buBlip>
                <a:blip r:embed="rId2"/>
              </a:buBlip>
            </a:pPr>
            <a:endParaRPr lang="nl-BE" sz="1800" dirty="0" smtClean="0"/>
          </a:p>
          <a:p>
            <a:pPr marL="0" indent="0">
              <a:buNone/>
            </a:pPr>
            <a:endParaRPr lang="nl-BE" sz="1800" dirty="0" smtClean="0"/>
          </a:p>
          <a:p>
            <a:pPr>
              <a:buBlip>
                <a:blip r:embed="rId2"/>
              </a:buBlip>
            </a:pPr>
            <a:endParaRPr lang="nl-BE" sz="1800" dirty="0"/>
          </a:p>
          <a:p>
            <a:pPr>
              <a:buBlip>
                <a:blip r:embed="rId2"/>
              </a:buBlip>
            </a:pPr>
            <a:endParaRPr lang="nl-BE" sz="1800" dirty="0" smtClean="0"/>
          </a:p>
          <a:p>
            <a:pPr>
              <a:buBlip>
                <a:blip r:embed="rId2"/>
              </a:buBlip>
            </a:pPr>
            <a:endParaRPr lang="nl-BE" sz="1800" dirty="0"/>
          </a:p>
          <a:p>
            <a:pPr>
              <a:buBlip>
                <a:blip r:embed="rId2"/>
              </a:buBlip>
            </a:pPr>
            <a:endParaRPr lang="nl-BE" sz="1800" dirty="0" smtClean="0"/>
          </a:p>
          <a:p>
            <a:pPr>
              <a:buBlip>
                <a:blip r:embed="rId2"/>
              </a:buBlip>
            </a:pPr>
            <a:endParaRPr lang="nl-BE" sz="1800" dirty="0"/>
          </a:p>
          <a:p>
            <a:pPr marL="0" indent="0">
              <a:buNone/>
            </a:pPr>
            <a:endParaRPr lang="nl-BE" sz="1800" dirty="0"/>
          </a:p>
        </p:txBody>
      </p:sp>
      <p:graphicFrame>
        <p:nvGraphicFramePr>
          <p:cNvPr id="5" name="Table 4"/>
          <p:cNvGraphicFramePr>
            <a:graphicFrameLocks noGrp="1"/>
          </p:cNvGraphicFramePr>
          <p:nvPr>
            <p:extLst>
              <p:ext uri="{D42A27DB-BD31-4B8C-83A1-F6EECF244321}">
                <p14:modId xmlns:p14="http://schemas.microsoft.com/office/powerpoint/2010/main" val="3509228031"/>
              </p:ext>
            </p:extLst>
          </p:nvPr>
        </p:nvGraphicFramePr>
        <p:xfrm>
          <a:off x="611560" y="2492896"/>
          <a:ext cx="3704462" cy="1483360"/>
        </p:xfrm>
        <a:graphic>
          <a:graphicData uri="http://schemas.openxmlformats.org/drawingml/2006/table">
            <a:tbl>
              <a:tblPr firstRow="1" bandRow="1">
                <a:tableStyleId>{5C22544A-7EE6-4342-B048-85BDC9FD1C3A}</a:tableStyleId>
              </a:tblPr>
              <a:tblGrid>
                <a:gridCol w="1440160"/>
                <a:gridCol w="1080120"/>
                <a:gridCol w="1184182"/>
              </a:tblGrid>
              <a:tr h="370840">
                <a:tc>
                  <a:txBody>
                    <a:bodyPr/>
                    <a:lstStyle/>
                    <a:p>
                      <a:endParaRPr lang="en-US" dirty="0"/>
                    </a:p>
                  </a:txBody>
                  <a:tcPr/>
                </a:tc>
                <a:tc>
                  <a:txBody>
                    <a:bodyPr/>
                    <a:lstStyle/>
                    <a:p>
                      <a:r>
                        <a:rPr lang="nl-BE" dirty="0" smtClean="0"/>
                        <a:t>Inkomen</a:t>
                      </a:r>
                      <a:endParaRPr lang="en-US" dirty="0"/>
                    </a:p>
                  </a:txBody>
                  <a:tcPr/>
                </a:tc>
                <a:tc>
                  <a:txBody>
                    <a:bodyPr/>
                    <a:lstStyle/>
                    <a:p>
                      <a:r>
                        <a:rPr lang="nl-BE" dirty="0" smtClean="0"/>
                        <a:t>Werkt</a:t>
                      </a:r>
                      <a:endParaRPr lang="en-US" dirty="0"/>
                    </a:p>
                  </a:txBody>
                  <a:tcPr/>
                </a:tc>
              </a:tr>
              <a:tr h="370840">
                <a:tc>
                  <a:txBody>
                    <a:bodyPr/>
                    <a:lstStyle/>
                    <a:p>
                      <a:r>
                        <a:rPr lang="nl-BE" dirty="0" smtClean="0">
                          <a:solidFill>
                            <a:schemeClr val="tx1"/>
                          </a:solidFill>
                        </a:rPr>
                        <a:t>Anne</a:t>
                      </a:r>
                      <a:endParaRPr lang="en-US" dirty="0">
                        <a:solidFill>
                          <a:schemeClr val="tx1"/>
                        </a:solidFill>
                      </a:endParaRPr>
                    </a:p>
                  </a:txBody>
                  <a:tcPr/>
                </a:tc>
                <a:tc>
                  <a:txBody>
                    <a:bodyPr/>
                    <a:lstStyle/>
                    <a:p>
                      <a:pPr algn="ctr"/>
                      <a:r>
                        <a:rPr lang="nl-BE" b="1" dirty="0" smtClean="0">
                          <a:solidFill>
                            <a:schemeClr val="tx1"/>
                          </a:solidFill>
                        </a:rPr>
                        <a:t>1000 €</a:t>
                      </a:r>
                      <a:endParaRPr lang="en-US" b="1" dirty="0">
                        <a:solidFill>
                          <a:schemeClr val="tx1"/>
                        </a:solidFill>
                      </a:endParaRPr>
                    </a:p>
                  </a:txBody>
                  <a:tcPr/>
                </a:tc>
                <a:tc>
                  <a:txBody>
                    <a:bodyPr/>
                    <a:lstStyle/>
                    <a:p>
                      <a:r>
                        <a:rPr lang="nl-BE" dirty="0" smtClean="0">
                          <a:solidFill>
                            <a:schemeClr val="tx1"/>
                          </a:solidFill>
                        </a:rPr>
                        <a:t>halftijds</a:t>
                      </a:r>
                      <a:endParaRPr lang="en-US" dirty="0">
                        <a:solidFill>
                          <a:schemeClr val="tx1"/>
                        </a:solidFill>
                      </a:endParaRPr>
                    </a:p>
                  </a:txBody>
                  <a:tcPr/>
                </a:tc>
              </a:tr>
              <a:tr h="370840">
                <a:tc>
                  <a:txBody>
                    <a:bodyPr/>
                    <a:lstStyle/>
                    <a:p>
                      <a:r>
                        <a:rPr lang="nl-BE" dirty="0" err="1" smtClean="0">
                          <a:solidFill>
                            <a:schemeClr val="tx1"/>
                          </a:solidFill>
                        </a:rPr>
                        <a:t>Benny</a:t>
                      </a:r>
                      <a:endParaRPr lang="en-US" dirty="0">
                        <a:solidFill>
                          <a:schemeClr val="tx1"/>
                        </a:solidFill>
                      </a:endParaRPr>
                    </a:p>
                  </a:txBody>
                  <a:tcPr/>
                </a:tc>
                <a:tc>
                  <a:txBody>
                    <a:bodyPr/>
                    <a:lstStyle/>
                    <a:p>
                      <a:pPr algn="ctr"/>
                      <a:r>
                        <a:rPr lang="nl-BE" dirty="0" smtClean="0">
                          <a:solidFill>
                            <a:schemeClr val="tx1"/>
                          </a:solidFill>
                        </a:rPr>
                        <a:t>1500 €</a:t>
                      </a:r>
                      <a:endParaRPr lang="en-US" dirty="0">
                        <a:solidFill>
                          <a:schemeClr val="tx1"/>
                        </a:solidFill>
                      </a:endParaRPr>
                    </a:p>
                  </a:txBody>
                  <a:tcPr/>
                </a:tc>
                <a:tc>
                  <a:txBody>
                    <a:bodyPr/>
                    <a:lstStyle/>
                    <a:p>
                      <a:r>
                        <a:rPr lang="nl-BE" b="0" dirty="0" smtClean="0">
                          <a:solidFill>
                            <a:schemeClr val="tx1"/>
                          </a:solidFill>
                        </a:rPr>
                        <a:t>voltijds</a:t>
                      </a:r>
                      <a:endParaRPr lang="en-US" b="0" dirty="0">
                        <a:solidFill>
                          <a:schemeClr val="tx1"/>
                        </a:solidFill>
                      </a:endParaRPr>
                    </a:p>
                  </a:txBody>
                  <a:tcPr/>
                </a:tc>
              </a:tr>
              <a:tr h="370840">
                <a:tc>
                  <a:txBody>
                    <a:bodyPr/>
                    <a:lstStyle/>
                    <a:p>
                      <a:r>
                        <a:rPr lang="nl-BE" dirty="0" smtClean="0">
                          <a:solidFill>
                            <a:schemeClr val="tx1"/>
                          </a:solidFill>
                        </a:rPr>
                        <a:t>Catherine</a:t>
                      </a:r>
                      <a:endParaRPr lang="en-US" dirty="0">
                        <a:solidFill>
                          <a:schemeClr val="tx1"/>
                        </a:solidFill>
                      </a:endParaRPr>
                    </a:p>
                  </a:txBody>
                  <a:tcPr/>
                </a:tc>
                <a:tc>
                  <a:txBody>
                    <a:bodyPr/>
                    <a:lstStyle/>
                    <a:p>
                      <a:pPr algn="ctr"/>
                      <a:r>
                        <a:rPr lang="nl-BE" dirty="0" smtClean="0">
                          <a:solidFill>
                            <a:schemeClr val="tx1"/>
                          </a:solidFill>
                        </a:rPr>
                        <a:t>2000 €</a:t>
                      </a:r>
                      <a:endParaRPr lang="en-US" dirty="0">
                        <a:solidFill>
                          <a:schemeClr val="tx1"/>
                        </a:solidFill>
                      </a:endParaRPr>
                    </a:p>
                  </a:txBody>
                  <a:tcPr/>
                </a:tc>
                <a:tc>
                  <a:txBody>
                    <a:bodyPr/>
                    <a:lstStyle/>
                    <a:p>
                      <a:r>
                        <a:rPr lang="nl-BE" dirty="0" smtClean="0">
                          <a:solidFill>
                            <a:schemeClr val="tx1"/>
                          </a:solidFill>
                        </a:rPr>
                        <a:t>voltijds</a:t>
                      </a:r>
                      <a:endParaRPr lang="en-US" dirty="0">
                        <a:solidFill>
                          <a:schemeClr val="tx1"/>
                        </a:solidFill>
                      </a:endParaRPr>
                    </a:p>
                  </a:txBody>
                  <a:tcPr/>
                </a:tc>
              </a:tr>
            </a:tbl>
          </a:graphicData>
        </a:graphic>
      </p:graphicFrame>
    </p:spTree>
    <p:extLst>
      <p:ext uri="{BB962C8B-B14F-4D97-AF65-F5344CB8AC3E}">
        <p14:creationId xmlns:p14="http://schemas.microsoft.com/office/powerpoint/2010/main" val="755553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229600" cy="652934"/>
          </a:xfrm>
        </p:spPr>
        <p:txBody>
          <a:bodyPr>
            <a:normAutofit fontScale="90000"/>
          </a:bodyPr>
          <a:lstStyle/>
          <a:p>
            <a:pPr algn="l"/>
            <a:r>
              <a:rPr lang="nl-BE" sz="3200" dirty="0" smtClean="0">
                <a:solidFill>
                  <a:schemeClr val="accent1">
                    <a:lumMod val="75000"/>
                  </a:schemeClr>
                </a:solidFill>
              </a:rPr>
              <a:t>Wat is een goede maatstaf voor individueel welzijn? </a:t>
            </a:r>
            <a:br>
              <a:rPr lang="nl-BE" sz="3200" dirty="0" smtClean="0">
                <a:solidFill>
                  <a:schemeClr val="accent1">
                    <a:lumMod val="75000"/>
                  </a:schemeClr>
                </a:solidFill>
              </a:rPr>
            </a:br>
            <a:r>
              <a:rPr lang="nl-BE" sz="2000" dirty="0" smtClean="0">
                <a:solidFill>
                  <a:schemeClr val="accent1">
                    <a:lumMod val="75000"/>
                  </a:schemeClr>
                </a:solidFill>
              </a:rPr>
              <a:t>Antwoord 1: Inkomen</a:t>
            </a:r>
            <a:endParaRPr lang="en-US" sz="3200" dirty="0">
              <a:solidFill>
                <a:schemeClr val="accent1">
                  <a:lumMod val="75000"/>
                </a:schemeClr>
              </a:solidFill>
            </a:endParaRPr>
          </a:p>
        </p:txBody>
      </p:sp>
      <p:sp>
        <p:nvSpPr>
          <p:cNvPr id="3" name="Content Placeholder 2"/>
          <p:cNvSpPr>
            <a:spLocks noGrp="1"/>
          </p:cNvSpPr>
          <p:nvPr>
            <p:ph idx="1"/>
          </p:nvPr>
        </p:nvSpPr>
        <p:spPr>
          <a:xfrm>
            <a:off x="467544" y="1628800"/>
            <a:ext cx="8229600" cy="4968552"/>
          </a:xfrm>
        </p:spPr>
        <p:txBody>
          <a:bodyPr>
            <a:normAutofit/>
          </a:bodyPr>
          <a:lstStyle/>
          <a:p>
            <a:pPr>
              <a:buBlip>
                <a:blip r:embed="rId2"/>
              </a:buBlip>
            </a:pPr>
            <a:r>
              <a:rPr lang="nl-BE" sz="1800" dirty="0"/>
              <a:t>Standaard benadering in verdeling en armoede-analyse</a:t>
            </a:r>
          </a:p>
          <a:p>
            <a:pPr>
              <a:buBlip>
                <a:blip r:embed="rId2"/>
              </a:buBlip>
            </a:pPr>
            <a:r>
              <a:rPr lang="nl-BE" sz="1800" dirty="0" smtClean="0"/>
              <a:t>Voorbeeld</a:t>
            </a:r>
            <a:endParaRPr lang="nl-BE" sz="1800" dirty="0"/>
          </a:p>
          <a:p>
            <a:pPr>
              <a:buBlip>
                <a:blip r:embed="rId2"/>
              </a:buBlip>
            </a:pPr>
            <a:endParaRPr lang="nl-BE" sz="1800" dirty="0" smtClean="0"/>
          </a:p>
          <a:p>
            <a:pPr>
              <a:buBlip>
                <a:blip r:embed="rId2"/>
              </a:buBlip>
            </a:pPr>
            <a:endParaRPr lang="nl-BE" sz="1800" dirty="0"/>
          </a:p>
          <a:p>
            <a:pPr>
              <a:buBlip>
                <a:blip r:embed="rId2"/>
              </a:buBlip>
            </a:pPr>
            <a:endParaRPr lang="nl-BE" sz="1800" dirty="0" smtClean="0"/>
          </a:p>
          <a:p>
            <a:pPr>
              <a:buBlip>
                <a:blip r:embed="rId2"/>
              </a:buBlip>
            </a:pPr>
            <a:endParaRPr lang="nl-BE" sz="1800" dirty="0"/>
          </a:p>
          <a:p>
            <a:pPr>
              <a:buBlip>
                <a:blip r:embed="rId2"/>
              </a:buBlip>
            </a:pPr>
            <a:endParaRPr lang="nl-BE" sz="1800" dirty="0" smtClean="0"/>
          </a:p>
          <a:p>
            <a:pPr marL="0" indent="0">
              <a:buNone/>
            </a:pPr>
            <a:endParaRPr lang="nl-BE" sz="1800" dirty="0"/>
          </a:p>
          <a:p>
            <a:pPr>
              <a:buBlip>
                <a:blip r:embed="rId2"/>
              </a:buBlip>
            </a:pPr>
            <a:r>
              <a:rPr lang="nl-BE" sz="1800" b="1" dirty="0" smtClean="0"/>
              <a:t>Probleem</a:t>
            </a:r>
            <a:r>
              <a:rPr lang="nl-BE" sz="1800" dirty="0"/>
              <a:t>: </a:t>
            </a:r>
          </a:p>
          <a:p>
            <a:pPr lvl="1">
              <a:buBlip>
                <a:blip r:embed="rId2"/>
              </a:buBlip>
            </a:pPr>
            <a:r>
              <a:rPr lang="nl-BE" sz="1800" dirty="0" smtClean="0"/>
              <a:t>Inkomen is blind voor </a:t>
            </a:r>
            <a:r>
              <a:rPr lang="nl-BE" sz="1800" dirty="0"/>
              <a:t>niet-monetaire </a:t>
            </a:r>
            <a:r>
              <a:rPr lang="nl-BE" sz="1800" dirty="0" smtClean="0"/>
              <a:t>verschillen tussen mensen</a:t>
            </a:r>
            <a:endParaRPr lang="nl-BE" sz="1800" dirty="0"/>
          </a:p>
          <a:p>
            <a:pPr lvl="1">
              <a:buBlip>
                <a:blip r:embed="rId2"/>
              </a:buBlip>
            </a:pPr>
            <a:r>
              <a:rPr lang="nl-BE" sz="1800" dirty="0"/>
              <a:t>Inkomen </a:t>
            </a:r>
            <a:r>
              <a:rPr lang="nl-BE" sz="1800" dirty="0" smtClean="0"/>
              <a:t>verwisselt middel en doel</a:t>
            </a:r>
            <a:endParaRPr lang="nl-BE" sz="1800" dirty="0"/>
          </a:p>
          <a:p>
            <a:pPr lvl="1">
              <a:buBlip>
                <a:blip r:embed="rId2"/>
              </a:buBlip>
            </a:pPr>
            <a:r>
              <a:rPr lang="nl-BE" sz="1800" dirty="0" smtClean="0"/>
              <a:t>Niet alles heeft een monetaire prijs</a:t>
            </a:r>
          </a:p>
          <a:p>
            <a:pPr marL="457200" lvl="1" indent="0">
              <a:buNone/>
            </a:pPr>
            <a:endParaRPr lang="nl-BE" sz="1800" dirty="0"/>
          </a:p>
          <a:p>
            <a:pPr>
              <a:buBlip>
                <a:blip r:embed="rId2"/>
              </a:buBlip>
            </a:pPr>
            <a:r>
              <a:rPr lang="nl-BE" sz="1800" dirty="0" smtClean="0"/>
              <a:t>Mogelijke oplossing: neem andere variabelen mee op in de analyse</a:t>
            </a:r>
            <a:endParaRPr lang="nl-BE" sz="1800" dirty="0"/>
          </a:p>
          <a:p>
            <a:pPr marL="0" indent="0">
              <a:buNone/>
            </a:pPr>
            <a:endParaRPr lang="nl-BE" sz="1800" dirty="0" smtClean="0"/>
          </a:p>
          <a:p>
            <a:pPr>
              <a:buBlip>
                <a:blip r:embed="rId2"/>
              </a:buBlip>
            </a:pPr>
            <a:endParaRPr lang="nl-BE" sz="1800" dirty="0"/>
          </a:p>
          <a:p>
            <a:pPr>
              <a:buBlip>
                <a:blip r:embed="rId2"/>
              </a:buBlip>
            </a:pPr>
            <a:endParaRPr lang="nl-BE" sz="1800" dirty="0" smtClean="0"/>
          </a:p>
          <a:p>
            <a:pPr>
              <a:buBlip>
                <a:blip r:embed="rId2"/>
              </a:buBlip>
            </a:pPr>
            <a:endParaRPr lang="nl-BE" sz="1800" dirty="0"/>
          </a:p>
          <a:p>
            <a:pPr>
              <a:buBlip>
                <a:blip r:embed="rId2"/>
              </a:buBlip>
            </a:pPr>
            <a:endParaRPr lang="nl-BE" sz="1800" dirty="0" smtClean="0"/>
          </a:p>
          <a:p>
            <a:pPr>
              <a:buBlip>
                <a:blip r:embed="rId2"/>
              </a:buBlip>
            </a:pPr>
            <a:endParaRPr lang="nl-BE" sz="1800" dirty="0"/>
          </a:p>
          <a:p>
            <a:pPr marL="0" indent="0">
              <a:buNone/>
            </a:pPr>
            <a:endParaRPr lang="nl-BE" sz="1800" dirty="0"/>
          </a:p>
        </p:txBody>
      </p:sp>
      <p:graphicFrame>
        <p:nvGraphicFramePr>
          <p:cNvPr id="5" name="Table 4"/>
          <p:cNvGraphicFramePr>
            <a:graphicFrameLocks noGrp="1"/>
          </p:cNvGraphicFramePr>
          <p:nvPr>
            <p:extLst>
              <p:ext uri="{D42A27DB-BD31-4B8C-83A1-F6EECF244321}">
                <p14:modId xmlns:p14="http://schemas.microsoft.com/office/powerpoint/2010/main" val="561986118"/>
              </p:ext>
            </p:extLst>
          </p:nvPr>
        </p:nvGraphicFramePr>
        <p:xfrm>
          <a:off x="612000" y="2494800"/>
          <a:ext cx="4896544" cy="1483360"/>
        </p:xfrm>
        <a:graphic>
          <a:graphicData uri="http://schemas.openxmlformats.org/drawingml/2006/table">
            <a:tbl>
              <a:tblPr firstRow="1" bandRow="1">
                <a:tableStyleId>{5C22544A-7EE6-4342-B048-85BDC9FD1C3A}</a:tableStyleId>
              </a:tblPr>
              <a:tblGrid>
                <a:gridCol w="1440160"/>
                <a:gridCol w="1080120"/>
                <a:gridCol w="1184182"/>
                <a:gridCol w="1192082"/>
              </a:tblGrid>
              <a:tr h="370840">
                <a:tc>
                  <a:txBody>
                    <a:bodyPr/>
                    <a:lstStyle/>
                    <a:p>
                      <a:endParaRPr lang="en-US" dirty="0"/>
                    </a:p>
                  </a:txBody>
                  <a:tcPr/>
                </a:tc>
                <a:tc>
                  <a:txBody>
                    <a:bodyPr/>
                    <a:lstStyle/>
                    <a:p>
                      <a:r>
                        <a:rPr lang="nl-BE" dirty="0" smtClean="0"/>
                        <a:t>Inkomen</a:t>
                      </a:r>
                      <a:endParaRPr lang="en-US" dirty="0"/>
                    </a:p>
                  </a:txBody>
                  <a:tcPr/>
                </a:tc>
                <a:tc>
                  <a:txBody>
                    <a:bodyPr/>
                    <a:lstStyle/>
                    <a:p>
                      <a:r>
                        <a:rPr lang="nl-BE" dirty="0" smtClean="0"/>
                        <a:t>Gezond</a:t>
                      </a:r>
                      <a:endParaRPr lang="en-US" dirty="0"/>
                    </a:p>
                  </a:txBody>
                  <a:tcPr/>
                </a:tc>
                <a:tc>
                  <a:txBody>
                    <a:bodyPr/>
                    <a:lstStyle/>
                    <a:p>
                      <a:r>
                        <a:rPr lang="nl-BE" dirty="0" smtClean="0"/>
                        <a:t>Huizing</a:t>
                      </a:r>
                      <a:endParaRPr lang="en-US" dirty="0"/>
                    </a:p>
                  </a:txBody>
                  <a:tcPr/>
                </a:tc>
              </a:tr>
              <a:tr h="370840">
                <a:tc>
                  <a:txBody>
                    <a:bodyPr/>
                    <a:lstStyle/>
                    <a:p>
                      <a:r>
                        <a:rPr lang="nl-BE" dirty="0" smtClean="0">
                          <a:solidFill>
                            <a:schemeClr val="tx1"/>
                          </a:solidFill>
                        </a:rPr>
                        <a:t>Anne</a:t>
                      </a:r>
                      <a:endParaRPr lang="en-US" dirty="0">
                        <a:solidFill>
                          <a:schemeClr val="tx1"/>
                        </a:solidFill>
                      </a:endParaRPr>
                    </a:p>
                  </a:txBody>
                  <a:tcPr/>
                </a:tc>
                <a:tc>
                  <a:txBody>
                    <a:bodyPr/>
                    <a:lstStyle/>
                    <a:p>
                      <a:pPr algn="ctr"/>
                      <a:r>
                        <a:rPr lang="nl-BE" b="1" dirty="0" smtClean="0">
                          <a:solidFill>
                            <a:schemeClr val="tx1"/>
                          </a:solidFill>
                        </a:rPr>
                        <a:t>1000 €</a:t>
                      </a:r>
                      <a:endParaRPr lang="en-US" b="1" dirty="0">
                        <a:solidFill>
                          <a:schemeClr val="tx1"/>
                        </a:solidFill>
                      </a:endParaRPr>
                    </a:p>
                  </a:txBody>
                  <a:tcPr/>
                </a:tc>
                <a:tc>
                  <a:txBody>
                    <a:bodyPr/>
                    <a:lstStyle/>
                    <a:p>
                      <a:r>
                        <a:rPr lang="nl-BE" dirty="0" smtClean="0">
                          <a:solidFill>
                            <a:schemeClr val="tx1"/>
                          </a:solidFill>
                        </a:rPr>
                        <a:t>uitstekend</a:t>
                      </a:r>
                      <a:endParaRPr lang="en-US" dirty="0">
                        <a:solidFill>
                          <a:schemeClr val="tx1"/>
                        </a:solidFill>
                      </a:endParaRPr>
                    </a:p>
                  </a:txBody>
                  <a:tcPr/>
                </a:tc>
                <a:tc>
                  <a:txBody>
                    <a:bodyPr/>
                    <a:lstStyle/>
                    <a:p>
                      <a:r>
                        <a:rPr lang="nl-BE" dirty="0" smtClean="0">
                          <a:solidFill>
                            <a:schemeClr val="tx1"/>
                          </a:solidFill>
                        </a:rPr>
                        <a:t>gemiddeld</a:t>
                      </a:r>
                      <a:endParaRPr lang="en-US" dirty="0">
                        <a:solidFill>
                          <a:schemeClr val="tx1"/>
                        </a:solidFill>
                      </a:endParaRPr>
                    </a:p>
                  </a:txBody>
                  <a:tcPr/>
                </a:tc>
              </a:tr>
              <a:tr h="370840">
                <a:tc>
                  <a:txBody>
                    <a:bodyPr/>
                    <a:lstStyle/>
                    <a:p>
                      <a:r>
                        <a:rPr lang="nl-BE" dirty="0" err="1" smtClean="0">
                          <a:solidFill>
                            <a:schemeClr val="tx1"/>
                          </a:solidFill>
                        </a:rPr>
                        <a:t>Benny</a:t>
                      </a:r>
                      <a:endParaRPr lang="en-US" dirty="0">
                        <a:solidFill>
                          <a:schemeClr val="tx1"/>
                        </a:solidFill>
                      </a:endParaRPr>
                    </a:p>
                  </a:txBody>
                  <a:tcPr/>
                </a:tc>
                <a:tc>
                  <a:txBody>
                    <a:bodyPr/>
                    <a:lstStyle/>
                    <a:p>
                      <a:pPr algn="ctr"/>
                      <a:r>
                        <a:rPr lang="nl-BE" dirty="0" smtClean="0">
                          <a:solidFill>
                            <a:schemeClr val="tx1"/>
                          </a:solidFill>
                        </a:rPr>
                        <a:t>1500 €</a:t>
                      </a:r>
                      <a:endParaRPr lang="en-US" dirty="0">
                        <a:solidFill>
                          <a:schemeClr val="tx1"/>
                        </a:solidFill>
                      </a:endParaRPr>
                    </a:p>
                  </a:txBody>
                  <a:tcPr/>
                </a:tc>
                <a:tc>
                  <a:txBody>
                    <a:bodyPr/>
                    <a:lstStyle/>
                    <a:p>
                      <a:r>
                        <a:rPr lang="nl-BE" b="1" dirty="0" smtClean="0">
                          <a:solidFill>
                            <a:schemeClr val="tx1"/>
                          </a:solidFill>
                        </a:rPr>
                        <a:t>ongezond</a:t>
                      </a:r>
                      <a:endParaRPr lang="en-US" b="1" dirty="0">
                        <a:solidFill>
                          <a:schemeClr val="tx1"/>
                        </a:solidFill>
                      </a:endParaRPr>
                    </a:p>
                  </a:txBody>
                  <a:tcPr/>
                </a:tc>
                <a:tc>
                  <a:txBody>
                    <a:bodyPr/>
                    <a:lstStyle/>
                    <a:p>
                      <a:r>
                        <a:rPr lang="nl-BE" b="1" dirty="0" smtClean="0">
                          <a:solidFill>
                            <a:schemeClr val="tx1"/>
                          </a:solidFill>
                        </a:rPr>
                        <a:t>slecht</a:t>
                      </a:r>
                      <a:endParaRPr lang="en-US" b="1" dirty="0">
                        <a:solidFill>
                          <a:schemeClr val="tx1"/>
                        </a:solidFill>
                      </a:endParaRPr>
                    </a:p>
                  </a:txBody>
                  <a:tcPr/>
                </a:tc>
              </a:tr>
              <a:tr h="370840">
                <a:tc>
                  <a:txBody>
                    <a:bodyPr/>
                    <a:lstStyle/>
                    <a:p>
                      <a:r>
                        <a:rPr lang="nl-BE" dirty="0" smtClean="0">
                          <a:solidFill>
                            <a:schemeClr val="tx1"/>
                          </a:solidFill>
                        </a:rPr>
                        <a:t>Catherine</a:t>
                      </a:r>
                      <a:endParaRPr lang="en-US" dirty="0">
                        <a:solidFill>
                          <a:schemeClr val="tx1"/>
                        </a:solidFill>
                      </a:endParaRPr>
                    </a:p>
                  </a:txBody>
                  <a:tcPr/>
                </a:tc>
                <a:tc>
                  <a:txBody>
                    <a:bodyPr/>
                    <a:lstStyle/>
                    <a:p>
                      <a:pPr algn="ctr"/>
                      <a:r>
                        <a:rPr lang="nl-BE" dirty="0" smtClean="0">
                          <a:solidFill>
                            <a:schemeClr val="tx1"/>
                          </a:solidFill>
                        </a:rPr>
                        <a:t>2000 €</a:t>
                      </a:r>
                      <a:endParaRPr lang="en-US" dirty="0">
                        <a:solidFill>
                          <a:schemeClr val="tx1"/>
                        </a:solidFill>
                      </a:endParaRPr>
                    </a:p>
                  </a:txBody>
                  <a:tcPr/>
                </a:tc>
                <a:tc>
                  <a:txBody>
                    <a:bodyPr/>
                    <a:lstStyle/>
                    <a:p>
                      <a:r>
                        <a:rPr lang="nl-BE" dirty="0" smtClean="0">
                          <a:solidFill>
                            <a:schemeClr val="tx1"/>
                          </a:solidFill>
                        </a:rPr>
                        <a:t>gemiddeld</a:t>
                      </a:r>
                      <a:endParaRPr lang="en-US" dirty="0">
                        <a:solidFill>
                          <a:schemeClr val="tx1"/>
                        </a:solidFill>
                      </a:endParaRPr>
                    </a:p>
                  </a:txBody>
                  <a:tcPr/>
                </a:tc>
                <a:tc>
                  <a:txBody>
                    <a:bodyPr/>
                    <a:lstStyle/>
                    <a:p>
                      <a:r>
                        <a:rPr lang="nl-BE" dirty="0" smtClean="0">
                          <a:solidFill>
                            <a:schemeClr val="tx1"/>
                          </a:solidFill>
                        </a:rPr>
                        <a:t>goed</a:t>
                      </a:r>
                      <a:endParaRPr lang="en-US" dirty="0">
                        <a:solidFill>
                          <a:schemeClr val="tx1"/>
                        </a:solidFill>
                      </a:endParaRPr>
                    </a:p>
                  </a:txBody>
                  <a:tcPr/>
                </a:tc>
              </a:tr>
            </a:tbl>
          </a:graphicData>
        </a:graphic>
      </p:graphicFrame>
    </p:spTree>
    <p:extLst>
      <p:ext uri="{BB962C8B-B14F-4D97-AF65-F5344CB8AC3E}">
        <p14:creationId xmlns:p14="http://schemas.microsoft.com/office/powerpoint/2010/main" val="3931480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229600" cy="652934"/>
          </a:xfrm>
        </p:spPr>
        <p:txBody>
          <a:bodyPr>
            <a:normAutofit fontScale="90000"/>
          </a:bodyPr>
          <a:lstStyle/>
          <a:p>
            <a:pPr algn="l"/>
            <a:r>
              <a:rPr lang="nl-BE" sz="3200" dirty="0">
                <a:solidFill>
                  <a:schemeClr val="accent1">
                    <a:lumMod val="75000"/>
                  </a:schemeClr>
                </a:solidFill>
              </a:rPr>
              <a:t>Wat is een goede maatstaf voor individueel welzijn?</a:t>
            </a:r>
            <a:r>
              <a:rPr lang="nl-BE" sz="3200" dirty="0" smtClean="0">
                <a:solidFill>
                  <a:schemeClr val="accent1">
                    <a:lumMod val="75000"/>
                  </a:schemeClr>
                </a:solidFill>
              </a:rPr>
              <a:t/>
            </a:r>
            <a:br>
              <a:rPr lang="nl-BE" sz="3200" dirty="0" smtClean="0">
                <a:solidFill>
                  <a:schemeClr val="accent1">
                    <a:lumMod val="75000"/>
                  </a:schemeClr>
                </a:solidFill>
              </a:rPr>
            </a:br>
            <a:r>
              <a:rPr lang="nl-BE" sz="2000" dirty="0">
                <a:solidFill>
                  <a:schemeClr val="accent1">
                    <a:lumMod val="75000"/>
                  </a:schemeClr>
                </a:solidFill>
              </a:rPr>
              <a:t>Antwoord </a:t>
            </a:r>
            <a:r>
              <a:rPr lang="nl-BE" sz="2000" dirty="0" smtClean="0">
                <a:solidFill>
                  <a:schemeClr val="accent1">
                    <a:lumMod val="75000"/>
                  </a:schemeClr>
                </a:solidFill>
              </a:rPr>
              <a:t>2: Meerdimensionale welzijnsindex</a:t>
            </a:r>
            <a:endParaRPr lang="en-US" sz="3200" dirty="0">
              <a:solidFill>
                <a:schemeClr val="accent1">
                  <a:lumMod val="75000"/>
                </a:schemeClr>
              </a:solidFill>
            </a:endParaRPr>
          </a:p>
        </p:txBody>
      </p:sp>
      <p:sp>
        <p:nvSpPr>
          <p:cNvPr id="3" name="Content Placeholder 2"/>
          <p:cNvSpPr>
            <a:spLocks noGrp="1"/>
          </p:cNvSpPr>
          <p:nvPr>
            <p:ph idx="1"/>
          </p:nvPr>
        </p:nvSpPr>
        <p:spPr/>
        <p:txBody>
          <a:bodyPr>
            <a:normAutofit/>
          </a:bodyPr>
          <a:lstStyle/>
          <a:p>
            <a:pPr>
              <a:buBlip>
                <a:blip r:embed="rId2"/>
              </a:buBlip>
            </a:pPr>
            <a:r>
              <a:rPr lang="nl-BE" sz="1800" dirty="0"/>
              <a:t>Meten van welzijn wordt dan een meerdimensionale </a:t>
            </a:r>
            <a:r>
              <a:rPr lang="nl-BE" sz="1800" dirty="0" smtClean="0"/>
              <a:t>oefening</a:t>
            </a:r>
          </a:p>
          <a:p>
            <a:pPr>
              <a:buBlip>
                <a:blip r:embed="rId2"/>
              </a:buBlip>
            </a:pPr>
            <a:r>
              <a:rPr lang="nl-BE" sz="1800" dirty="0" smtClean="0"/>
              <a:t>We construeren een meerdimensionale welzijnsindex (‘</a:t>
            </a:r>
            <a:r>
              <a:rPr lang="nl-BE" sz="1800" i="1" dirty="0" err="1" smtClean="0"/>
              <a:t>composite</a:t>
            </a:r>
            <a:r>
              <a:rPr lang="nl-BE" sz="1800" i="1" dirty="0" smtClean="0"/>
              <a:t> indicator</a:t>
            </a:r>
            <a:r>
              <a:rPr lang="nl-BE" sz="1800" dirty="0" smtClean="0"/>
              <a:t>’)</a:t>
            </a:r>
          </a:p>
          <a:p>
            <a:pPr>
              <a:buBlip>
                <a:blip r:embed="rId2"/>
              </a:buBlip>
            </a:pPr>
            <a:r>
              <a:rPr lang="nl-BE" sz="1800" dirty="0" smtClean="0"/>
              <a:t>Bijvoorbeeld een gewogen gemiddelde van inkomen, gezondheid en huizing</a:t>
            </a:r>
          </a:p>
          <a:p>
            <a:pPr marL="0" indent="0">
              <a:buNone/>
            </a:pPr>
            <a:r>
              <a:rPr lang="nl-BE" sz="1800" dirty="0" smtClean="0"/>
              <a:t> </a:t>
            </a:r>
          </a:p>
          <a:p>
            <a:pPr>
              <a:buBlip>
                <a:blip r:embed="rId2"/>
              </a:buBlip>
            </a:pPr>
            <a:r>
              <a:rPr lang="nl-BE" sz="1800" b="1" dirty="0" smtClean="0"/>
              <a:t>Probleem</a:t>
            </a:r>
            <a:r>
              <a:rPr lang="nl-BE" sz="1800" dirty="0" smtClean="0"/>
              <a:t>: Hoe kiezen we de gewichten van deze dimensies?</a:t>
            </a:r>
          </a:p>
          <a:p>
            <a:pPr>
              <a:buBlip>
                <a:blip r:embed="rId2"/>
              </a:buBlip>
            </a:pPr>
            <a:endParaRPr lang="nl-BE" sz="1800" dirty="0" smtClean="0"/>
          </a:p>
          <a:p>
            <a:pPr>
              <a:buBlip>
                <a:blip r:embed="rId2"/>
              </a:buBlip>
            </a:pPr>
            <a:r>
              <a:rPr lang="nl-BE" sz="1800" b="1" dirty="0" smtClean="0"/>
              <a:t>Fundamenteel </a:t>
            </a:r>
            <a:r>
              <a:rPr lang="nl-BE" sz="1800" b="1" dirty="0"/>
              <a:t>probleem</a:t>
            </a:r>
            <a:r>
              <a:rPr lang="nl-BE" sz="1800" dirty="0"/>
              <a:t>: wiens visie op “het goede leven” volgen we? </a:t>
            </a:r>
            <a:endParaRPr lang="en-US" sz="1800" dirty="0"/>
          </a:p>
          <a:p>
            <a:pPr>
              <a:buBlip>
                <a:blip r:embed="rId2"/>
              </a:buBlip>
            </a:pPr>
            <a:endParaRPr lang="nl-BE" sz="1800" dirty="0" smtClean="0"/>
          </a:p>
        </p:txBody>
      </p:sp>
    </p:spTree>
    <p:extLst>
      <p:ext uri="{BB962C8B-B14F-4D97-AF65-F5344CB8AC3E}">
        <p14:creationId xmlns:p14="http://schemas.microsoft.com/office/powerpoint/2010/main" val="3735395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5915" y="3717032"/>
            <a:ext cx="5128957" cy="3057792"/>
          </a:xfrm>
          <a:prstGeom prst="rect">
            <a:avLst/>
          </a:prstGeom>
          <a:noFill/>
          <a:ln w="19050">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sp>
        <p:nvSpPr>
          <p:cNvPr id="2" name="Title 1"/>
          <p:cNvSpPr>
            <a:spLocks noGrp="1"/>
          </p:cNvSpPr>
          <p:nvPr>
            <p:ph type="title"/>
          </p:nvPr>
        </p:nvSpPr>
        <p:spPr>
          <a:xfrm>
            <a:off x="107504" y="188640"/>
            <a:ext cx="8229600" cy="652934"/>
          </a:xfrm>
        </p:spPr>
        <p:txBody>
          <a:bodyPr>
            <a:normAutofit fontScale="90000"/>
          </a:bodyPr>
          <a:lstStyle/>
          <a:p>
            <a:pPr algn="l"/>
            <a:r>
              <a:rPr lang="nl-BE" sz="3200" dirty="0">
                <a:solidFill>
                  <a:schemeClr val="accent1">
                    <a:lumMod val="75000"/>
                  </a:schemeClr>
                </a:solidFill>
              </a:rPr>
              <a:t>Wat is een goede maatstaf voor individueel welzijn?</a:t>
            </a:r>
            <a:r>
              <a:rPr lang="nl-BE" sz="3200" dirty="0" smtClean="0">
                <a:solidFill>
                  <a:schemeClr val="accent1">
                    <a:lumMod val="75000"/>
                  </a:schemeClr>
                </a:solidFill>
              </a:rPr>
              <a:t/>
            </a:r>
            <a:br>
              <a:rPr lang="nl-BE" sz="3200" dirty="0" smtClean="0">
                <a:solidFill>
                  <a:schemeClr val="accent1">
                    <a:lumMod val="75000"/>
                  </a:schemeClr>
                </a:solidFill>
              </a:rPr>
            </a:br>
            <a:r>
              <a:rPr lang="nl-BE" sz="2000" dirty="0">
                <a:solidFill>
                  <a:schemeClr val="accent1">
                    <a:lumMod val="75000"/>
                  </a:schemeClr>
                </a:solidFill>
              </a:rPr>
              <a:t>Antwoord </a:t>
            </a:r>
            <a:r>
              <a:rPr lang="nl-BE" sz="2000" dirty="0" smtClean="0">
                <a:solidFill>
                  <a:schemeClr val="accent1">
                    <a:lumMod val="75000"/>
                  </a:schemeClr>
                </a:solidFill>
              </a:rPr>
              <a:t>3: Geluk</a:t>
            </a:r>
            <a:endParaRPr lang="en-US" sz="3200" dirty="0">
              <a:solidFill>
                <a:schemeClr val="accent1">
                  <a:lumMod val="75000"/>
                </a:schemeClr>
              </a:solidFill>
            </a:endParaRPr>
          </a:p>
        </p:txBody>
      </p:sp>
      <p:sp>
        <p:nvSpPr>
          <p:cNvPr id="4" name="Rectangle 3"/>
          <p:cNvSpPr/>
          <p:nvPr/>
        </p:nvSpPr>
        <p:spPr>
          <a:xfrm>
            <a:off x="827584" y="1988840"/>
            <a:ext cx="7848872" cy="1440160"/>
          </a:xfrm>
          <a:prstGeom prst="rect">
            <a:avLst/>
          </a:prstGeom>
          <a:solidFill>
            <a:schemeClr val="bg1"/>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57200" y="1600200"/>
            <a:ext cx="8229600" cy="4997152"/>
          </a:xfrm>
        </p:spPr>
        <p:txBody>
          <a:bodyPr>
            <a:normAutofit/>
          </a:bodyPr>
          <a:lstStyle/>
          <a:p>
            <a:pPr>
              <a:buBlip>
                <a:blip r:embed="rId3"/>
              </a:buBlip>
            </a:pPr>
            <a:r>
              <a:rPr lang="nl-BE" sz="1800" dirty="0" smtClean="0"/>
              <a:t>Allicht is het meest aantrekkelijke antwoord: de visie van de mensen zelf!</a:t>
            </a:r>
          </a:p>
          <a:p>
            <a:pPr>
              <a:buBlip>
                <a:blip r:embed="rId3"/>
              </a:buBlip>
            </a:pPr>
            <a:r>
              <a:rPr lang="en-US" sz="1800" i="1" dirty="0" smtClean="0"/>
              <a:t>“Economic performance is not intrinsically interesting. No-one is concerned in a genuine sense about the level of gross national product last year or about next year’s exchange rate. People have no innate interest in the money supply, inflation, growth, inequality, unemployment …. Economic things matter only in so far as they make people happier” </a:t>
            </a:r>
            <a:r>
              <a:rPr lang="en-US" sz="1800" dirty="0" smtClean="0"/>
              <a:t>(Andrew Oswald, </a:t>
            </a:r>
            <a:r>
              <a:rPr lang="en-US" sz="1800" i="1" dirty="0" smtClean="0"/>
              <a:t>Economic Journal</a:t>
            </a:r>
            <a:r>
              <a:rPr lang="en-US" sz="1800" dirty="0" smtClean="0"/>
              <a:t>, 1980)</a:t>
            </a:r>
          </a:p>
          <a:p>
            <a:pPr>
              <a:buBlip>
                <a:blip r:embed="rId3"/>
              </a:buBlip>
            </a:pPr>
            <a:endParaRPr lang="nl-BE" sz="1800" dirty="0" smtClean="0"/>
          </a:p>
          <a:p>
            <a:pPr>
              <a:buBlip>
                <a:blip r:embed="rId3"/>
              </a:buBlip>
            </a:pPr>
            <a:r>
              <a:rPr lang="nl-BE" sz="1800" dirty="0" smtClean="0"/>
              <a:t>Geluk is intuïtief</a:t>
            </a:r>
          </a:p>
          <a:p>
            <a:pPr>
              <a:buBlip>
                <a:blip r:embed="rId3"/>
              </a:buBlip>
            </a:pPr>
            <a:r>
              <a:rPr lang="nl-BE" sz="1800" dirty="0" smtClean="0"/>
              <a:t>Geluk is meetbaar</a:t>
            </a:r>
          </a:p>
          <a:p>
            <a:pPr>
              <a:buBlip>
                <a:blip r:embed="rId3"/>
              </a:buBlip>
            </a:pPr>
            <a:r>
              <a:rPr lang="nl-BE" sz="1800" dirty="0" smtClean="0"/>
              <a:t>Bijvoorbeeld: </a:t>
            </a:r>
            <a:br>
              <a:rPr lang="nl-BE" sz="1800" dirty="0" smtClean="0"/>
            </a:br>
            <a:r>
              <a:rPr lang="nl-BE" sz="1800" dirty="0" smtClean="0"/>
              <a:t>CM, September 2012</a:t>
            </a:r>
            <a:endParaRPr lang="nl-BE" sz="1800" dirty="0"/>
          </a:p>
          <a:p>
            <a:pPr marL="0" indent="0">
              <a:buNone/>
            </a:pPr>
            <a:endParaRPr lang="nl-BE" sz="1800" dirty="0"/>
          </a:p>
          <a:p>
            <a:pPr>
              <a:buBlip>
                <a:blip r:embed="rId3"/>
              </a:buBlip>
            </a:pPr>
            <a:endParaRPr lang="nl-BE" sz="1800" dirty="0" smtClean="0"/>
          </a:p>
          <a:p>
            <a:pPr>
              <a:buBlip>
                <a:blip r:embed="rId3"/>
              </a:buBlip>
            </a:pPr>
            <a:endParaRPr lang="nl-BE" sz="1800" dirty="0"/>
          </a:p>
          <a:p>
            <a:pPr>
              <a:buBlip>
                <a:blip r:embed="rId3"/>
              </a:buBlip>
            </a:pPr>
            <a:endParaRPr lang="nl-BE" sz="1800" dirty="0" smtClean="0"/>
          </a:p>
          <a:p>
            <a:pPr>
              <a:buBlip>
                <a:blip r:embed="rId3"/>
              </a:buBlip>
            </a:pPr>
            <a:endParaRPr lang="nl-BE" sz="1800" dirty="0"/>
          </a:p>
          <a:p>
            <a:pPr>
              <a:buBlip>
                <a:blip r:embed="rId3"/>
              </a:buBlip>
            </a:pPr>
            <a:endParaRPr lang="en-US" sz="1800" dirty="0" smtClean="0"/>
          </a:p>
          <a:p>
            <a:pPr>
              <a:buBlip>
                <a:blip r:embed="rId3"/>
              </a:buBlip>
            </a:pPr>
            <a:endParaRPr lang="en-US" sz="1800" dirty="0"/>
          </a:p>
        </p:txBody>
      </p:sp>
      <p:cxnSp>
        <p:nvCxnSpPr>
          <p:cNvPr id="6" name="Straight Connector 5"/>
          <p:cNvCxnSpPr/>
          <p:nvPr/>
        </p:nvCxnSpPr>
        <p:spPr>
          <a:xfrm>
            <a:off x="2084104" y="3356992"/>
            <a:ext cx="72008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2255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229600" cy="652934"/>
          </a:xfrm>
        </p:spPr>
        <p:txBody>
          <a:bodyPr>
            <a:normAutofit fontScale="90000"/>
          </a:bodyPr>
          <a:lstStyle/>
          <a:p>
            <a:pPr algn="l"/>
            <a:r>
              <a:rPr lang="nl-BE" sz="3200" dirty="0">
                <a:solidFill>
                  <a:schemeClr val="accent1">
                    <a:lumMod val="75000"/>
                  </a:schemeClr>
                </a:solidFill>
              </a:rPr>
              <a:t>Wat is een goede maatstaf voor individueel welzijn?</a:t>
            </a:r>
            <a:r>
              <a:rPr lang="nl-BE" sz="3200" dirty="0" smtClean="0">
                <a:solidFill>
                  <a:schemeClr val="accent1">
                    <a:lumMod val="75000"/>
                  </a:schemeClr>
                </a:solidFill>
              </a:rPr>
              <a:t/>
            </a:r>
            <a:br>
              <a:rPr lang="nl-BE" sz="3200" dirty="0" smtClean="0">
                <a:solidFill>
                  <a:schemeClr val="accent1">
                    <a:lumMod val="75000"/>
                  </a:schemeClr>
                </a:solidFill>
              </a:rPr>
            </a:br>
            <a:r>
              <a:rPr lang="nl-BE" sz="2000" dirty="0">
                <a:solidFill>
                  <a:schemeClr val="accent1">
                    <a:lumMod val="75000"/>
                  </a:schemeClr>
                </a:solidFill>
              </a:rPr>
              <a:t>Antwoord </a:t>
            </a:r>
            <a:r>
              <a:rPr lang="nl-BE" sz="2000" dirty="0" smtClean="0">
                <a:solidFill>
                  <a:schemeClr val="accent1">
                    <a:lumMod val="75000"/>
                  </a:schemeClr>
                </a:solidFill>
              </a:rPr>
              <a:t>3: Geluk</a:t>
            </a:r>
            <a:endParaRPr lang="en-US" sz="3200" dirty="0">
              <a:solidFill>
                <a:schemeClr val="accent1">
                  <a:lumMod val="75000"/>
                </a:schemeClr>
              </a:solidFill>
            </a:endParaRPr>
          </a:p>
        </p:txBody>
      </p:sp>
      <p:sp>
        <p:nvSpPr>
          <p:cNvPr id="4" name="Rectangle 3"/>
          <p:cNvSpPr/>
          <p:nvPr/>
        </p:nvSpPr>
        <p:spPr>
          <a:xfrm>
            <a:off x="827584" y="1988840"/>
            <a:ext cx="7848872" cy="1440160"/>
          </a:xfrm>
          <a:prstGeom prst="rect">
            <a:avLst/>
          </a:prstGeom>
          <a:solidFill>
            <a:schemeClr val="bg1"/>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57200" y="1600200"/>
            <a:ext cx="8229600" cy="4997152"/>
          </a:xfrm>
        </p:spPr>
        <p:txBody>
          <a:bodyPr>
            <a:normAutofit/>
          </a:bodyPr>
          <a:lstStyle/>
          <a:p>
            <a:pPr>
              <a:buBlip>
                <a:blip r:embed="rId2"/>
              </a:buBlip>
            </a:pPr>
            <a:r>
              <a:rPr lang="nl-BE" sz="1800" dirty="0" smtClean="0"/>
              <a:t>Allicht is het meest aantrekkelijke antwoord: de visie van de mensen zelf!</a:t>
            </a:r>
          </a:p>
          <a:p>
            <a:pPr>
              <a:buBlip>
                <a:blip r:embed="rId2"/>
              </a:buBlip>
            </a:pPr>
            <a:r>
              <a:rPr lang="en-US" sz="1800" i="1" dirty="0" smtClean="0"/>
              <a:t>“Economic performance is not intrinsically interesting. No-one is concerned in a genuine sense about the level of gross national product last year or about next year’s exchange rate. People have no innate interest in the money supply, inflation, growth, inequality, unemployment …. Economic things matter only in so far as they make people happier” </a:t>
            </a:r>
            <a:r>
              <a:rPr lang="en-US" sz="1800" dirty="0" smtClean="0"/>
              <a:t>(Andrew Oswald, </a:t>
            </a:r>
            <a:r>
              <a:rPr lang="en-US" sz="1800" i="1" dirty="0" smtClean="0"/>
              <a:t>Economic Journal</a:t>
            </a:r>
            <a:r>
              <a:rPr lang="en-US" sz="1800" dirty="0" smtClean="0"/>
              <a:t>, 1980)</a:t>
            </a:r>
          </a:p>
          <a:p>
            <a:pPr>
              <a:buBlip>
                <a:blip r:embed="rId2"/>
              </a:buBlip>
            </a:pPr>
            <a:endParaRPr lang="nl-BE" sz="1800" dirty="0" smtClean="0"/>
          </a:p>
          <a:p>
            <a:pPr>
              <a:buBlip>
                <a:blip r:embed="rId2"/>
              </a:buBlip>
            </a:pPr>
            <a:r>
              <a:rPr lang="nl-BE" sz="1800" dirty="0" smtClean="0"/>
              <a:t>Geluk is intuïtief</a:t>
            </a:r>
          </a:p>
          <a:p>
            <a:pPr>
              <a:buBlip>
                <a:blip r:embed="rId2"/>
              </a:buBlip>
            </a:pPr>
            <a:r>
              <a:rPr lang="nl-BE" sz="1800" dirty="0" smtClean="0"/>
              <a:t>Geluk is meetbaar</a:t>
            </a:r>
          </a:p>
          <a:p>
            <a:pPr>
              <a:buBlip>
                <a:blip r:embed="rId2"/>
              </a:buBlip>
            </a:pPr>
            <a:r>
              <a:rPr lang="nl-BE" sz="1800" dirty="0" smtClean="0"/>
              <a:t>Bijvoorbeeld: </a:t>
            </a:r>
            <a:br>
              <a:rPr lang="nl-BE" sz="1800" dirty="0" smtClean="0"/>
            </a:br>
            <a:r>
              <a:rPr lang="nl-BE" sz="1800" dirty="0" smtClean="0"/>
              <a:t>CM, September 2012</a:t>
            </a:r>
          </a:p>
          <a:p>
            <a:pPr>
              <a:buBlip>
                <a:blip r:embed="rId2"/>
              </a:buBlip>
            </a:pPr>
            <a:r>
              <a:rPr lang="nl-BE" sz="1800" dirty="0" smtClean="0"/>
              <a:t>Rusland in crisis </a:t>
            </a:r>
            <a:endParaRPr lang="nl-BE" sz="1800" dirty="0"/>
          </a:p>
          <a:p>
            <a:pPr marL="0" indent="0">
              <a:buNone/>
            </a:pPr>
            <a:endParaRPr lang="nl-BE" sz="1800" dirty="0"/>
          </a:p>
          <a:p>
            <a:pPr>
              <a:buBlip>
                <a:blip r:embed="rId2"/>
              </a:buBlip>
            </a:pPr>
            <a:endParaRPr lang="nl-BE" sz="1800" dirty="0" smtClean="0"/>
          </a:p>
          <a:p>
            <a:pPr>
              <a:buBlip>
                <a:blip r:embed="rId2"/>
              </a:buBlip>
            </a:pPr>
            <a:endParaRPr lang="nl-BE" sz="1800" dirty="0"/>
          </a:p>
          <a:p>
            <a:pPr>
              <a:buBlip>
                <a:blip r:embed="rId2"/>
              </a:buBlip>
            </a:pPr>
            <a:endParaRPr lang="nl-BE" sz="1800" dirty="0" smtClean="0"/>
          </a:p>
          <a:p>
            <a:pPr>
              <a:buBlip>
                <a:blip r:embed="rId2"/>
              </a:buBlip>
            </a:pPr>
            <a:endParaRPr lang="nl-BE" sz="1800" dirty="0"/>
          </a:p>
          <a:p>
            <a:pPr>
              <a:buBlip>
                <a:blip r:embed="rId2"/>
              </a:buBlip>
            </a:pPr>
            <a:endParaRPr lang="en-US" sz="1800" dirty="0" smtClean="0"/>
          </a:p>
          <a:p>
            <a:pPr>
              <a:buBlip>
                <a:blip r:embed="rId2"/>
              </a:buBlip>
            </a:pPr>
            <a:endParaRPr lang="en-US" sz="1800" dirty="0"/>
          </a:p>
        </p:txBody>
      </p:sp>
      <p:cxnSp>
        <p:nvCxnSpPr>
          <p:cNvPr id="6" name="Straight Connector 5"/>
          <p:cNvCxnSpPr/>
          <p:nvPr/>
        </p:nvCxnSpPr>
        <p:spPr>
          <a:xfrm>
            <a:off x="2084104" y="3356992"/>
            <a:ext cx="720080"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1" y="3717032"/>
            <a:ext cx="5512231" cy="2983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4372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229600" cy="652934"/>
          </a:xfrm>
        </p:spPr>
        <p:txBody>
          <a:bodyPr>
            <a:normAutofit fontScale="90000"/>
          </a:bodyPr>
          <a:lstStyle/>
          <a:p>
            <a:pPr algn="l"/>
            <a:r>
              <a:rPr lang="nl-BE" sz="3200" dirty="0">
                <a:solidFill>
                  <a:schemeClr val="accent1">
                    <a:lumMod val="75000"/>
                  </a:schemeClr>
                </a:solidFill>
              </a:rPr>
              <a:t>Wat is een goede maatstaf voor individueel welzijn?</a:t>
            </a:r>
            <a:r>
              <a:rPr lang="nl-BE" sz="3200" dirty="0" smtClean="0">
                <a:solidFill>
                  <a:schemeClr val="accent1">
                    <a:lumMod val="75000"/>
                  </a:schemeClr>
                </a:solidFill>
              </a:rPr>
              <a:t/>
            </a:r>
            <a:br>
              <a:rPr lang="nl-BE" sz="3200" dirty="0" smtClean="0">
                <a:solidFill>
                  <a:schemeClr val="accent1">
                    <a:lumMod val="75000"/>
                  </a:schemeClr>
                </a:solidFill>
              </a:rPr>
            </a:br>
            <a:r>
              <a:rPr lang="nl-BE" sz="2000" dirty="0">
                <a:solidFill>
                  <a:schemeClr val="accent1">
                    <a:lumMod val="75000"/>
                  </a:schemeClr>
                </a:solidFill>
              </a:rPr>
              <a:t>Antwoord 3: Geluk</a:t>
            </a:r>
            <a:endParaRPr lang="en-US" sz="3200" dirty="0">
              <a:solidFill>
                <a:schemeClr val="accent1">
                  <a:lumMod val="75000"/>
                </a:schemeClr>
              </a:solidFill>
            </a:endParaRPr>
          </a:p>
        </p:txBody>
      </p:sp>
      <p:sp>
        <p:nvSpPr>
          <p:cNvPr id="3" name="Content Placeholder 2"/>
          <p:cNvSpPr>
            <a:spLocks noGrp="1"/>
          </p:cNvSpPr>
          <p:nvPr>
            <p:ph idx="1"/>
          </p:nvPr>
        </p:nvSpPr>
        <p:spPr>
          <a:xfrm>
            <a:off x="457200" y="1600200"/>
            <a:ext cx="8229600" cy="4997152"/>
          </a:xfrm>
        </p:spPr>
        <p:txBody>
          <a:bodyPr>
            <a:normAutofit/>
          </a:bodyPr>
          <a:lstStyle/>
          <a:p>
            <a:pPr>
              <a:buBlip>
                <a:blip r:embed="rId2"/>
              </a:buBlip>
            </a:pPr>
            <a:r>
              <a:rPr lang="nl-BE" sz="1800" dirty="0" smtClean="0"/>
              <a:t>In het voorbeeld: </a:t>
            </a:r>
          </a:p>
          <a:p>
            <a:pPr>
              <a:buBlip>
                <a:blip r:embed="rId2"/>
              </a:buBlip>
            </a:pPr>
            <a:endParaRPr lang="nl-BE" sz="1800" dirty="0"/>
          </a:p>
          <a:p>
            <a:pPr>
              <a:buBlip>
                <a:blip r:embed="rId2"/>
              </a:buBlip>
            </a:pPr>
            <a:endParaRPr lang="nl-BE" sz="1800" dirty="0" smtClean="0"/>
          </a:p>
          <a:p>
            <a:pPr>
              <a:buBlip>
                <a:blip r:embed="rId2"/>
              </a:buBlip>
            </a:pPr>
            <a:endParaRPr lang="nl-BE" sz="1800" dirty="0"/>
          </a:p>
          <a:p>
            <a:pPr>
              <a:buBlip>
                <a:blip r:embed="rId2"/>
              </a:buBlip>
            </a:pPr>
            <a:endParaRPr lang="nl-BE" sz="1800" dirty="0" smtClean="0"/>
          </a:p>
          <a:p>
            <a:pPr>
              <a:buBlip>
                <a:blip r:embed="rId2"/>
              </a:buBlip>
            </a:pPr>
            <a:endParaRPr lang="nl-BE" sz="1800" b="1" dirty="0" smtClean="0"/>
          </a:p>
          <a:p>
            <a:pPr>
              <a:buBlip>
                <a:blip r:embed="rId2"/>
              </a:buBlip>
            </a:pPr>
            <a:endParaRPr lang="nl-BE" sz="1800" b="1" dirty="0" smtClean="0"/>
          </a:p>
          <a:p>
            <a:pPr>
              <a:buBlip>
                <a:blip r:embed="rId2"/>
              </a:buBlip>
            </a:pPr>
            <a:endParaRPr lang="nl-BE" sz="1800" b="1" dirty="0" smtClean="0"/>
          </a:p>
          <a:p>
            <a:pPr>
              <a:buBlip>
                <a:blip r:embed="rId2"/>
              </a:buBlip>
            </a:pPr>
            <a:r>
              <a:rPr lang="nl-BE" sz="1800" dirty="0"/>
              <a:t>Is geluk een goede maatstaf voor individueel welzijn?</a:t>
            </a:r>
          </a:p>
          <a:p>
            <a:pPr marL="0" indent="0">
              <a:buNone/>
            </a:pPr>
            <a:endParaRPr lang="nl-BE" sz="1800" b="1" dirty="0"/>
          </a:p>
          <a:p>
            <a:pPr>
              <a:buBlip>
                <a:blip r:embed="rId2"/>
              </a:buBlip>
            </a:pPr>
            <a:r>
              <a:rPr lang="nl-BE" sz="1800" b="1" dirty="0" smtClean="0"/>
              <a:t>Problemen </a:t>
            </a:r>
            <a:r>
              <a:rPr lang="nl-BE" sz="1800" dirty="0" smtClean="0"/>
              <a:t>met geluk: </a:t>
            </a:r>
          </a:p>
          <a:p>
            <a:pPr lvl="1">
              <a:buBlip>
                <a:blip r:embed="rId2"/>
              </a:buBlip>
            </a:pPr>
            <a:r>
              <a:rPr lang="nl-BE" sz="1800" dirty="0" smtClean="0"/>
              <a:t>Catherine: dure smaak</a:t>
            </a:r>
          </a:p>
          <a:p>
            <a:pPr lvl="1">
              <a:buBlip>
                <a:blip r:embed="rId2"/>
              </a:buBlip>
            </a:pPr>
            <a:r>
              <a:rPr lang="nl-BE" sz="1800" dirty="0" err="1" smtClean="0"/>
              <a:t>Benny</a:t>
            </a:r>
            <a:r>
              <a:rPr lang="nl-BE" sz="1800" dirty="0" smtClean="0"/>
              <a:t>: aanpassing (‘</a:t>
            </a:r>
            <a:r>
              <a:rPr lang="nl-BE" sz="1800" dirty="0" err="1" smtClean="0"/>
              <a:t>adaptation</a:t>
            </a:r>
            <a:r>
              <a:rPr lang="nl-BE" sz="1800" dirty="0" smtClean="0"/>
              <a:t>’)</a:t>
            </a:r>
          </a:p>
          <a:p>
            <a:pPr lvl="1">
              <a:buBlip>
                <a:blip r:embed="rId2"/>
              </a:buBlip>
            </a:pPr>
            <a:endParaRPr lang="nl-BE" sz="1800" dirty="0"/>
          </a:p>
          <a:p>
            <a:pPr>
              <a:buBlip>
                <a:blip r:embed="rId2"/>
              </a:buBlip>
            </a:pPr>
            <a:r>
              <a:rPr lang="nl-BE" sz="1800" dirty="0" smtClean="0"/>
              <a:t>Ook geluk is </a:t>
            </a:r>
            <a:r>
              <a:rPr lang="nl-BE" sz="1800" i="1" dirty="0" smtClean="0"/>
              <a:t>geen </a:t>
            </a:r>
            <a:r>
              <a:rPr lang="nl-BE" sz="1800" dirty="0" smtClean="0"/>
              <a:t>goede maatstaf van individueel welzijn</a:t>
            </a:r>
            <a:endParaRPr lang="nl-BE" sz="1800" dirty="0"/>
          </a:p>
          <a:p>
            <a:pPr>
              <a:buBlip>
                <a:blip r:embed="rId2"/>
              </a:buBlip>
            </a:pPr>
            <a:endParaRPr lang="nl-BE" sz="1800" dirty="0" smtClean="0"/>
          </a:p>
          <a:p>
            <a:pPr>
              <a:buBlip>
                <a:blip r:embed="rId2"/>
              </a:buBlip>
            </a:pPr>
            <a:endParaRPr lang="nl-BE" sz="1800" dirty="0"/>
          </a:p>
          <a:p>
            <a:pPr>
              <a:buBlip>
                <a:blip r:embed="rId2"/>
              </a:buBlip>
            </a:pPr>
            <a:endParaRPr lang="nl-BE" sz="1800" dirty="0" smtClean="0"/>
          </a:p>
          <a:p>
            <a:pPr>
              <a:buBlip>
                <a:blip r:embed="rId2"/>
              </a:buBlip>
            </a:pPr>
            <a:endParaRPr lang="nl-BE" sz="1800" dirty="0"/>
          </a:p>
          <a:p>
            <a:pPr>
              <a:buBlip>
                <a:blip r:embed="rId2"/>
              </a:buBlip>
            </a:pPr>
            <a:endParaRPr lang="en-US" sz="1800" dirty="0" smtClean="0"/>
          </a:p>
          <a:p>
            <a:pPr>
              <a:buBlip>
                <a:blip r:embed="rId2"/>
              </a:buBlip>
            </a:pPr>
            <a:endParaRPr lang="en-US" sz="1800" dirty="0"/>
          </a:p>
        </p:txBody>
      </p:sp>
      <p:graphicFrame>
        <p:nvGraphicFramePr>
          <p:cNvPr id="5" name="Table 4"/>
          <p:cNvGraphicFramePr>
            <a:graphicFrameLocks noGrp="1"/>
          </p:cNvGraphicFramePr>
          <p:nvPr>
            <p:extLst>
              <p:ext uri="{D42A27DB-BD31-4B8C-83A1-F6EECF244321}">
                <p14:modId xmlns:p14="http://schemas.microsoft.com/office/powerpoint/2010/main" val="1665857812"/>
              </p:ext>
            </p:extLst>
          </p:nvPr>
        </p:nvGraphicFramePr>
        <p:xfrm>
          <a:off x="611560" y="2276872"/>
          <a:ext cx="6120680" cy="1483360"/>
        </p:xfrm>
        <a:graphic>
          <a:graphicData uri="http://schemas.openxmlformats.org/drawingml/2006/table">
            <a:tbl>
              <a:tblPr firstRow="1" bandRow="1">
                <a:tableStyleId>{5C22544A-7EE6-4342-B048-85BDC9FD1C3A}</a:tableStyleId>
              </a:tblPr>
              <a:tblGrid>
                <a:gridCol w="1440160"/>
                <a:gridCol w="1080120"/>
                <a:gridCol w="1184182"/>
                <a:gridCol w="1192082"/>
                <a:gridCol w="1224136"/>
              </a:tblGrid>
              <a:tr h="370840">
                <a:tc>
                  <a:txBody>
                    <a:bodyPr/>
                    <a:lstStyle/>
                    <a:p>
                      <a:endParaRPr lang="en-US" dirty="0"/>
                    </a:p>
                  </a:txBody>
                  <a:tcPr/>
                </a:tc>
                <a:tc>
                  <a:txBody>
                    <a:bodyPr/>
                    <a:lstStyle/>
                    <a:p>
                      <a:r>
                        <a:rPr lang="nl-BE" dirty="0" smtClean="0"/>
                        <a:t>Inkomen</a:t>
                      </a:r>
                      <a:endParaRPr lang="en-US" dirty="0"/>
                    </a:p>
                  </a:txBody>
                  <a:tcPr/>
                </a:tc>
                <a:tc>
                  <a:txBody>
                    <a:bodyPr/>
                    <a:lstStyle/>
                    <a:p>
                      <a:r>
                        <a:rPr lang="nl-BE" dirty="0" smtClean="0"/>
                        <a:t>Gezond</a:t>
                      </a:r>
                      <a:endParaRPr lang="en-US" dirty="0"/>
                    </a:p>
                  </a:txBody>
                  <a:tcPr/>
                </a:tc>
                <a:tc>
                  <a:txBody>
                    <a:bodyPr/>
                    <a:lstStyle/>
                    <a:p>
                      <a:r>
                        <a:rPr lang="nl-BE" dirty="0" smtClean="0"/>
                        <a:t>Huizing</a:t>
                      </a:r>
                      <a:endParaRPr lang="en-US" dirty="0"/>
                    </a:p>
                  </a:txBody>
                  <a:tcPr/>
                </a:tc>
                <a:tc>
                  <a:txBody>
                    <a:bodyPr/>
                    <a:lstStyle/>
                    <a:p>
                      <a:r>
                        <a:rPr lang="nl-BE" dirty="0" smtClean="0"/>
                        <a:t>Gelukkig</a:t>
                      </a:r>
                      <a:endParaRPr lang="en-US" dirty="0"/>
                    </a:p>
                  </a:txBody>
                  <a:tcPr/>
                </a:tc>
              </a:tr>
              <a:tr h="370840">
                <a:tc>
                  <a:txBody>
                    <a:bodyPr/>
                    <a:lstStyle/>
                    <a:p>
                      <a:r>
                        <a:rPr lang="nl-BE" dirty="0" smtClean="0">
                          <a:solidFill>
                            <a:schemeClr val="tx1"/>
                          </a:solidFill>
                        </a:rPr>
                        <a:t>Anne</a:t>
                      </a:r>
                      <a:endParaRPr lang="en-US" dirty="0">
                        <a:solidFill>
                          <a:schemeClr val="tx1"/>
                        </a:solidFill>
                      </a:endParaRPr>
                    </a:p>
                  </a:txBody>
                  <a:tcPr/>
                </a:tc>
                <a:tc>
                  <a:txBody>
                    <a:bodyPr/>
                    <a:lstStyle/>
                    <a:p>
                      <a:pPr algn="ctr"/>
                      <a:r>
                        <a:rPr lang="nl-BE" b="1" dirty="0" smtClean="0">
                          <a:solidFill>
                            <a:schemeClr val="bg1">
                              <a:lumMod val="50000"/>
                            </a:schemeClr>
                          </a:solidFill>
                        </a:rPr>
                        <a:t>1000 €</a:t>
                      </a:r>
                      <a:endParaRPr lang="en-US" b="1" dirty="0">
                        <a:solidFill>
                          <a:schemeClr val="bg1">
                            <a:lumMod val="50000"/>
                          </a:schemeClr>
                        </a:solidFill>
                      </a:endParaRPr>
                    </a:p>
                  </a:txBody>
                  <a:tcPr/>
                </a:tc>
                <a:tc>
                  <a:txBody>
                    <a:bodyPr/>
                    <a:lstStyle/>
                    <a:p>
                      <a:r>
                        <a:rPr lang="nl-BE" dirty="0" smtClean="0">
                          <a:solidFill>
                            <a:schemeClr val="bg1">
                              <a:lumMod val="50000"/>
                            </a:schemeClr>
                          </a:solidFill>
                        </a:rPr>
                        <a:t>uitstekend</a:t>
                      </a:r>
                      <a:endParaRPr lang="en-US" dirty="0">
                        <a:solidFill>
                          <a:schemeClr val="bg1">
                            <a:lumMod val="50000"/>
                          </a:schemeClr>
                        </a:solidFill>
                      </a:endParaRPr>
                    </a:p>
                  </a:txBody>
                  <a:tcPr/>
                </a:tc>
                <a:tc>
                  <a:txBody>
                    <a:bodyPr/>
                    <a:lstStyle/>
                    <a:p>
                      <a:r>
                        <a:rPr lang="nl-BE" dirty="0" smtClean="0">
                          <a:solidFill>
                            <a:schemeClr val="bg1">
                              <a:lumMod val="50000"/>
                            </a:schemeClr>
                          </a:solidFill>
                        </a:rPr>
                        <a:t>gemiddeld</a:t>
                      </a:r>
                      <a:endParaRPr lang="en-US" dirty="0">
                        <a:solidFill>
                          <a:schemeClr val="bg1">
                            <a:lumMod val="50000"/>
                          </a:schemeClr>
                        </a:solidFill>
                      </a:endParaRPr>
                    </a:p>
                  </a:txBody>
                  <a:tcPr/>
                </a:tc>
                <a:tc>
                  <a:txBody>
                    <a:bodyPr/>
                    <a:lstStyle/>
                    <a:p>
                      <a:r>
                        <a:rPr lang="nl-BE" dirty="0" smtClean="0">
                          <a:solidFill>
                            <a:schemeClr val="tx1"/>
                          </a:solidFill>
                        </a:rPr>
                        <a:t>gemiddeld</a:t>
                      </a:r>
                      <a:endParaRPr lang="en-US" dirty="0">
                        <a:solidFill>
                          <a:schemeClr val="tx1"/>
                        </a:solidFill>
                      </a:endParaRPr>
                    </a:p>
                  </a:txBody>
                  <a:tcPr/>
                </a:tc>
              </a:tr>
              <a:tr h="370840">
                <a:tc>
                  <a:txBody>
                    <a:bodyPr/>
                    <a:lstStyle/>
                    <a:p>
                      <a:r>
                        <a:rPr lang="nl-BE" dirty="0" err="1" smtClean="0">
                          <a:solidFill>
                            <a:schemeClr val="tx1"/>
                          </a:solidFill>
                        </a:rPr>
                        <a:t>Benny</a:t>
                      </a:r>
                      <a:endParaRPr lang="en-US" dirty="0">
                        <a:solidFill>
                          <a:schemeClr val="tx1"/>
                        </a:solidFill>
                      </a:endParaRPr>
                    </a:p>
                  </a:txBody>
                  <a:tcPr/>
                </a:tc>
                <a:tc>
                  <a:txBody>
                    <a:bodyPr/>
                    <a:lstStyle/>
                    <a:p>
                      <a:pPr algn="ctr"/>
                      <a:r>
                        <a:rPr lang="nl-BE" dirty="0" smtClean="0">
                          <a:solidFill>
                            <a:schemeClr val="bg1">
                              <a:lumMod val="50000"/>
                            </a:schemeClr>
                          </a:solidFill>
                        </a:rPr>
                        <a:t>1500 €</a:t>
                      </a:r>
                      <a:endParaRPr lang="en-US" dirty="0">
                        <a:solidFill>
                          <a:schemeClr val="bg1">
                            <a:lumMod val="50000"/>
                          </a:schemeClr>
                        </a:solidFill>
                      </a:endParaRPr>
                    </a:p>
                  </a:txBody>
                  <a:tcPr/>
                </a:tc>
                <a:tc>
                  <a:txBody>
                    <a:bodyPr/>
                    <a:lstStyle/>
                    <a:p>
                      <a:r>
                        <a:rPr lang="nl-BE" b="1" dirty="0" smtClean="0">
                          <a:solidFill>
                            <a:schemeClr val="bg1">
                              <a:lumMod val="50000"/>
                            </a:schemeClr>
                          </a:solidFill>
                        </a:rPr>
                        <a:t>ongezond</a:t>
                      </a:r>
                      <a:endParaRPr lang="en-US" b="1" dirty="0">
                        <a:solidFill>
                          <a:schemeClr val="bg1">
                            <a:lumMod val="50000"/>
                          </a:schemeClr>
                        </a:solidFill>
                      </a:endParaRPr>
                    </a:p>
                  </a:txBody>
                  <a:tcPr/>
                </a:tc>
                <a:tc>
                  <a:txBody>
                    <a:bodyPr/>
                    <a:lstStyle/>
                    <a:p>
                      <a:r>
                        <a:rPr lang="nl-BE" b="1" dirty="0" smtClean="0">
                          <a:solidFill>
                            <a:schemeClr val="bg1">
                              <a:lumMod val="50000"/>
                            </a:schemeClr>
                          </a:solidFill>
                        </a:rPr>
                        <a:t>slecht</a:t>
                      </a:r>
                      <a:endParaRPr lang="en-US" b="1" dirty="0">
                        <a:solidFill>
                          <a:schemeClr val="bg1">
                            <a:lumMod val="50000"/>
                          </a:schemeClr>
                        </a:solidFill>
                      </a:endParaRPr>
                    </a:p>
                  </a:txBody>
                  <a:tcPr/>
                </a:tc>
                <a:tc>
                  <a:txBody>
                    <a:bodyPr/>
                    <a:lstStyle/>
                    <a:p>
                      <a:r>
                        <a:rPr lang="nl-BE" dirty="0" smtClean="0">
                          <a:solidFill>
                            <a:schemeClr val="tx1"/>
                          </a:solidFill>
                        </a:rPr>
                        <a:t>gelukkig</a:t>
                      </a:r>
                      <a:endParaRPr lang="en-US" dirty="0">
                        <a:solidFill>
                          <a:schemeClr val="tx1"/>
                        </a:solidFill>
                      </a:endParaRPr>
                    </a:p>
                  </a:txBody>
                  <a:tcPr/>
                </a:tc>
              </a:tr>
              <a:tr h="370840">
                <a:tc>
                  <a:txBody>
                    <a:bodyPr/>
                    <a:lstStyle/>
                    <a:p>
                      <a:r>
                        <a:rPr lang="nl-BE" dirty="0" smtClean="0">
                          <a:solidFill>
                            <a:schemeClr val="tx1"/>
                          </a:solidFill>
                        </a:rPr>
                        <a:t>Catherine</a:t>
                      </a:r>
                      <a:endParaRPr lang="en-US" dirty="0">
                        <a:solidFill>
                          <a:schemeClr val="tx1"/>
                        </a:solidFill>
                      </a:endParaRPr>
                    </a:p>
                  </a:txBody>
                  <a:tcPr/>
                </a:tc>
                <a:tc>
                  <a:txBody>
                    <a:bodyPr/>
                    <a:lstStyle/>
                    <a:p>
                      <a:pPr algn="ctr"/>
                      <a:r>
                        <a:rPr lang="nl-BE" dirty="0" smtClean="0">
                          <a:solidFill>
                            <a:schemeClr val="bg1">
                              <a:lumMod val="50000"/>
                            </a:schemeClr>
                          </a:solidFill>
                        </a:rPr>
                        <a:t>2000 €</a:t>
                      </a:r>
                      <a:endParaRPr lang="en-US" dirty="0">
                        <a:solidFill>
                          <a:schemeClr val="bg1">
                            <a:lumMod val="50000"/>
                          </a:schemeClr>
                        </a:solidFill>
                      </a:endParaRPr>
                    </a:p>
                  </a:txBody>
                  <a:tcPr/>
                </a:tc>
                <a:tc>
                  <a:txBody>
                    <a:bodyPr/>
                    <a:lstStyle/>
                    <a:p>
                      <a:r>
                        <a:rPr lang="nl-BE" dirty="0" smtClean="0">
                          <a:solidFill>
                            <a:schemeClr val="bg1">
                              <a:lumMod val="50000"/>
                            </a:schemeClr>
                          </a:solidFill>
                        </a:rPr>
                        <a:t>gemiddeld</a:t>
                      </a:r>
                      <a:endParaRPr lang="en-US" dirty="0">
                        <a:solidFill>
                          <a:schemeClr val="bg1">
                            <a:lumMod val="50000"/>
                          </a:schemeClr>
                        </a:solidFill>
                      </a:endParaRPr>
                    </a:p>
                  </a:txBody>
                  <a:tcPr/>
                </a:tc>
                <a:tc>
                  <a:txBody>
                    <a:bodyPr/>
                    <a:lstStyle/>
                    <a:p>
                      <a:r>
                        <a:rPr lang="nl-BE" dirty="0" smtClean="0">
                          <a:solidFill>
                            <a:schemeClr val="bg1">
                              <a:lumMod val="50000"/>
                            </a:schemeClr>
                          </a:solidFill>
                        </a:rPr>
                        <a:t>goed</a:t>
                      </a:r>
                      <a:endParaRPr lang="en-US" dirty="0">
                        <a:solidFill>
                          <a:schemeClr val="bg1">
                            <a:lumMod val="50000"/>
                          </a:schemeClr>
                        </a:solidFill>
                      </a:endParaRPr>
                    </a:p>
                  </a:txBody>
                  <a:tcPr/>
                </a:tc>
                <a:tc>
                  <a:txBody>
                    <a:bodyPr/>
                    <a:lstStyle/>
                    <a:p>
                      <a:r>
                        <a:rPr lang="nl-BE" b="1" dirty="0" smtClean="0">
                          <a:solidFill>
                            <a:schemeClr val="tx1"/>
                          </a:solidFill>
                        </a:rPr>
                        <a:t>ongelukkig</a:t>
                      </a:r>
                      <a:endParaRPr lang="en-US" dirty="0">
                        <a:solidFill>
                          <a:schemeClr val="tx1"/>
                        </a:solidFill>
                      </a:endParaRPr>
                    </a:p>
                  </a:txBody>
                  <a:tcPr/>
                </a:tc>
              </a:tr>
            </a:tbl>
          </a:graphicData>
        </a:graphic>
      </p:graphicFrame>
    </p:spTree>
    <p:extLst>
      <p:ext uri="{BB962C8B-B14F-4D97-AF65-F5344CB8AC3E}">
        <p14:creationId xmlns:p14="http://schemas.microsoft.com/office/powerpoint/2010/main" val="3735395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1155</TotalTime>
  <Words>1358</Words>
  <Application>Microsoft Office PowerPoint</Application>
  <PresentationFormat>On-screen Show (4:3)</PresentationFormat>
  <Paragraphs>381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Voorbij het BBP : welzijn, ongelijkheid en armoede Au-delà du PIB : le bien-être, l’inégalité et la pauvreté</vt:lpstr>
      <vt:lpstr>Is BBP een goede maatstaf van welzijn in een maatschappij? </vt:lpstr>
      <vt:lpstr>Wat is een goede maatstaf voor individueel welzijn?  Antwoord 1: Inkomen</vt:lpstr>
      <vt:lpstr>Wat is een goede maatstaf voor individueel welzijn?  Antwoord 1: Inkomen</vt:lpstr>
      <vt:lpstr>Wat is een goede maatstaf voor individueel welzijn?  Antwoord 1: Inkomen</vt:lpstr>
      <vt:lpstr>Wat is een goede maatstaf voor individueel welzijn? Antwoord 2: Meerdimensionale welzijnsindex</vt:lpstr>
      <vt:lpstr>Wat is een goede maatstaf voor individueel welzijn? Antwoord 3: Geluk</vt:lpstr>
      <vt:lpstr>Wat is een goede maatstaf voor individueel welzijn? Antwoord 3: Geluk</vt:lpstr>
      <vt:lpstr>Wat is een goede maatstaf voor individueel welzijn? Antwoord 3: Geluk</vt:lpstr>
      <vt:lpstr>Wat is een goede maatstaf voor individueel welzijn? Antwoord 4: Equivalent inkomen</vt:lpstr>
      <vt:lpstr>Wat is een goede maatstaf voor individueel welzijn? Antwoord 4: Equivalent inkomen</vt:lpstr>
      <vt:lpstr>Wat is een goede maatstaf voor individueel welzijn? Hoe bekomen we equivalent inkomen?</vt:lpstr>
      <vt:lpstr>Wat is een goede maatstaf voor individueel welzijn? De keuze van de referentie situatie</vt:lpstr>
      <vt:lpstr>Le PIB fournit-il une bonne mesure du bien-être social? </vt:lpstr>
      <vt:lpstr>Le PIB fournit-il une bonne mesure du bien-être social? Pourquoi s’intéresser à la distribution? </vt:lpstr>
      <vt:lpstr>Comment agréger les niveaux de bien-être personnels? Pourquoi s’intéresser à la distribution? </vt:lpstr>
      <vt:lpstr>Comment agréger les niveaux de bien-être personnels? Pourquoi s’intéresser à la distribution?</vt:lpstr>
      <vt:lpstr>Autres utilisations des statistiques de revenus équivalents  1) Mesure de la pauvreté</vt:lpstr>
      <vt:lpstr>Autres utilisations des statistiques de revenus équivalents  2) Evaluation des politiques sociales</vt:lpstr>
      <vt:lpstr>Conclusion </vt:lpstr>
    </vt:vector>
  </TitlesOfParts>
  <Company>Universiteit Antwerpen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Koen Decancq</dc:creator>
  <cp:lastModifiedBy>sttd</cp:lastModifiedBy>
  <cp:revision>60</cp:revision>
  <cp:lastPrinted>2012-11-20T10:53:25Z</cp:lastPrinted>
  <dcterms:created xsi:type="dcterms:W3CDTF">2012-11-20T09:49:47Z</dcterms:created>
  <dcterms:modified xsi:type="dcterms:W3CDTF">2012-11-27T09:02:42Z</dcterms:modified>
</cp:coreProperties>
</file>